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 id="2147483826" r:id="rId3"/>
    <p:sldMasterId id="2147483812" r:id="rId4"/>
    <p:sldMasterId id="2147483824" r:id="rId5"/>
  </p:sldMasterIdLst>
  <p:notesMasterIdLst>
    <p:notesMasterId r:id="rId21"/>
  </p:notesMasterIdLst>
  <p:handoutMasterIdLst>
    <p:handoutMasterId r:id="rId22"/>
  </p:handoutMasterIdLst>
  <p:sldIdLst>
    <p:sldId id="371" r:id="rId6"/>
    <p:sldId id="387" r:id="rId7"/>
    <p:sldId id="390" r:id="rId8"/>
    <p:sldId id="389" r:id="rId9"/>
    <p:sldId id="401" r:id="rId10"/>
    <p:sldId id="391" r:id="rId11"/>
    <p:sldId id="403" r:id="rId12"/>
    <p:sldId id="399" r:id="rId13"/>
    <p:sldId id="392" r:id="rId14"/>
    <p:sldId id="393" r:id="rId15"/>
    <p:sldId id="395" r:id="rId16"/>
    <p:sldId id="398" r:id="rId17"/>
    <p:sldId id="397" r:id="rId18"/>
    <p:sldId id="400" r:id="rId19"/>
    <p:sldId id="402" r:id="rId20"/>
  </p:sldIdLst>
  <p:sldSz cx="9144000" cy="5143500" type="screen16x9"/>
  <p:notesSz cx="6797675" cy="9926638"/>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96" userDrawn="1">
          <p15:clr>
            <a:srgbClr val="A4A3A4"/>
          </p15:clr>
        </p15:guide>
        <p15:guide id="2" pos="2180" userDrawn="1">
          <p15:clr>
            <a:srgbClr val="A4A3A4"/>
          </p15:clr>
        </p15:guide>
        <p15:guide id="3" orient="horz" pos="3150" userDrawn="1">
          <p15:clr>
            <a:srgbClr val="A4A3A4"/>
          </p15:clr>
        </p15:guide>
        <p15:guide id="4" pos="2165" userDrawn="1">
          <p15:clr>
            <a:srgbClr val="A4A3A4"/>
          </p15:clr>
        </p15:guide>
        <p15:guide id="5" orient="horz" pos="2875" userDrawn="1">
          <p15:clr>
            <a:srgbClr val="A4A3A4"/>
          </p15:clr>
        </p15:guide>
        <p15:guide id="6" orient="horz" pos="3127" userDrawn="1">
          <p15:clr>
            <a:srgbClr val="A4A3A4"/>
          </p15:clr>
        </p15:guide>
        <p15:guide id="7" pos="2156" userDrawn="1">
          <p15:clr>
            <a:srgbClr val="A4A3A4"/>
          </p15:clr>
        </p15:guide>
        <p15:guide id="8"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1135"/>
    <a:srgbClr val="EDF2F5"/>
    <a:srgbClr val="98A2AE"/>
    <a:srgbClr val="4D5766"/>
    <a:srgbClr val="BEC8D2"/>
    <a:srgbClr val="FFFFFF"/>
    <a:srgbClr val="273142"/>
    <a:srgbClr val="FF9910"/>
    <a:srgbClr val="000000"/>
    <a:srgbClr val="12419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06" autoAdjust="0"/>
    <p:restoredTop sz="96433" autoAdjust="0"/>
  </p:normalViewPr>
  <p:slideViewPr>
    <p:cSldViewPr snapToGrid="0">
      <p:cViewPr>
        <p:scale>
          <a:sx n="160" d="100"/>
          <a:sy n="160" d="100"/>
        </p:scale>
        <p:origin x="-606" y="-1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50" d="100"/>
        <a:sy n="150" d="100"/>
      </p:scale>
      <p:origin x="0" y="0"/>
    </p:cViewPr>
  </p:sorterViewPr>
  <p:notesViewPr>
    <p:cSldViewPr snapToGrid="0">
      <p:cViewPr varScale="1">
        <p:scale>
          <a:sx n="82" d="100"/>
          <a:sy n="82" d="100"/>
        </p:scale>
        <p:origin x="3972" y="84"/>
      </p:cViewPr>
      <p:guideLst>
        <p:guide orient="horz" pos="2896"/>
        <p:guide orient="horz" pos="3150"/>
        <p:guide orient="horz" pos="2875"/>
        <p:guide orient="horz" pos="3127"/>
        <p:guide pos="2180"/>
        <p:guide pos="2165"/>
        <p:guide pos="2156"/>
        <p:guide pos="214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6332"/>
          </a:xfrm>
          <a:prstGeom prst="rect">
            <a:avLst/>
          </a:prstGeom>
        </p:spPr>
        <p:txBody>
          <a:bodyPr vert="horz" lIns="91268" tIns="45635" rIns="91268" bIns="4563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0443" y="1"/>
            <a:ext cx="2945660" cy="496332"/>
          </a:xfrm>
          <a:prstGeom prst="rect">
            <a:avLst/>
          </a:prstGeom>
        </p:spPr>
        <p:txBody>
          <a:bodyPr vert="horz" lIns="91268" tIns="45635" rIns="91268" bIns="45635"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10/10/2016</a:t>
            </a:fld>
            <a:endParaRPr lang="en-US" dirty="0"/>
          </a:p>
        </p:txBody>
      </p:sp>
      <p:sp>
        <p:nvSpPr>
          <p:cNvPr id="4" name="Footer Placeholder 3"/>
          <p:cNvSpPr>
            <a:spLocks noGrp="1"/>
          </p:cNvSpPr>
          <p:nvPr>
            <p:ph type="ftr" sz="quarter" idx="2"/>
          </p:nvPr>
        </p:nvSpPr>
        <p:spPr>
          <a:xfrm>
            <a:off x="0" y="9428585"/>
            <a:ext cx="2945660" cy="496332"/>
          </a:xfrm>
          <a:prstGeom prst="rect">
            <a:avLst/>
          </a:prstGeom>
        </p:spPr>
        <p:txBody>
          <a:bodyPr vert="horz" lIns="91268" tIns="45635" rIns="91268" bIns="4563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0443" y="9428585"/>
            <a:ext cx="2945660" cy="496332"/>
          </a:xfrm>
          <a:prstGeom prst="rect">
            <a:avLst/>
          </a:prstGeom>
        </p:spPr>
        <p:txBody>
          <a:bodyPr vert="horz" lIns="91268" tIns="45635" rIns="91268" bIns="45635"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6332"/>
          </a:xfrm>
          <a:prstGeom prst="rect">
            <a:avLst/>
          </a:prstGeom>
        </p:spPr>
        <p:txBody>
          <a:bodyPr vert="horz" lIns="91268" tIns="45635" rIns="91268" bIns="4563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0443" y="1"/>
            <a:ext cx="2945660" cy="496332"/>
          </a:xfrm>
          <a:prstGeom prst="rect">
            <a:avLst/>
          </a:prstGeom>
        </p:spPr>
        <p:txBody>
          <a:bodyPr vert="horz" lIns="91268" tIns="45635" rIns="91268" bIns="45635"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10/10/2016</a:t>
            </a:fld>
            <a:endParaRPr lang="en-US"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268" tIns="45635" rIns="91268" bIns="45635" rtlCol="0" anchor="ctr"/>
          <a:lstStyle/>
          <a:p>
            <a:pPr lvl="0"/>
            <a:endParaRPr lang="en-US" noProof="0" dirty="0" smtClean="0"/>
          </a:p>
        </p:txBody>
      </p:sp>
      <p:sp>
        <p:nvSpPr>
          <p:cNvPr id="5" name="Notes Placeholder 4"/>
          <p:cNvSpPr>
            <a:spLocks noGrp="1"/>
          </p:cNvSpPr>
          <p:nvPr>
            <p:ph type="body" sz="quarter" idx="3"/>
          </p:nvPr>
        </p:nvSpPr>
        <p:spPr>
          <a:xfrm>
            <a:off x="679768" y="4715154"/>
            <a:ext cx="5438140" cy="4466987"/>
          </a:xfrm>
          <a:prstGeom prst="rect">
            <a:avLst/>
          </a:prstGeom>
        </p:spPr>
        <p:txBody>
          <a:bodyPr vert="horz" wrap="square" lIns="91268" tIns="45635" rIns="91268" bIns="45635"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 name="Footer Placeholder 5"/>
          <p:cNvSpPr>
            <a:spLocks noGrp="1"/>
          </p:cNvSpPr>
          <p:nvPr>
            <p:ph type="ftr" sz="quarter" idx="4"/>
          </p:nvPr>
        </p:nvSpPr>
        <p:spPr>
          <a:xfrm>
            <a:off x="0" y="9428585"/>
            <a:ext cx="2945660" cy="496332"/>
          </a:xfrm>
          <a:prstGeom prst="rect">
            <a:avLst/>
          </a:prstGeom>
        </p:spPr>
        <p:txBody>
          <a:bodyPr vert="horz" lIns="91268" tIns="45635" rIns="91268" bIns="4563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0443" y="9428585"/>
            <a:ext cx="2945660" cy="496332"/>
          </a:xfrm>
          <a:prstGeom prst="rect">
            <a:avLst/>
          </a:prstGeom>
        </p:spPr>
        <p:txBody>
          <a:bodyPr vert="horz" lIns="91268" tIns="45635" rIns="91268" bIns="45635"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67200" y="900000"/>
            <a:ext cx="8359200" cy="1980000"/>
          </a:xfrm>
          <a:prstGeom prst="rect">
            <a:avLst/>
          </a:prstGeom>
        </p:spPr>
        <p:txBody>
          <a:bodyPr/>
          <a:lstStyle>
            <a:lvl1pPr marL="0" indent="0">
              <a:buNone/>
              <a:defRPr sz="6600">
                <a:solidFill>
                  <a:schemeClr val="bg1"/>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pic>
        <p:nvPicPr>
          <p:cNvPr id="2" name="Picture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17600" y="280580"/>
            <a:ext cx="1080000" cy="175283"/>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8" name="Content Placeholder 12"/>
          <p:cNvSpPr>
            <a:spLocks noGrp="1"/>
          </p:cNvSpPr>
          <p:nvPr>
            <p:ph sz="quarter" idx="13" hasCustomPrompt="1"/>
          </p:nvPr>
        </p:nvSpPr>
        <p:spPr>
          <a:xfrm>
            <a:off x="417600" y="3059999"/>
            <a:ext cx="8308800" cy="1576800"/>
          </a:xfrm>
          <a:prstGeom prst="rect">
            <a:avLst/>
          </a:prstGeom>
        </p:spPr>
        <p:txBody>
          <a:bodyPr/>
          <a:lstStyle>
            <a:lvl1pPr marL="0" indent="0">
              <a:buNone/>
              <a:defRPr sz="1800"/>
            </a:lvl1pPr>
            <a:lvl2pPr marL="230400" indent="-228600">
              <a:buFont typeface="Arial" panose="020B0604020202020204" pitchFamily="34" charset="0"/>
              <a:buChar char="•"/>
              <a:defRPr sz="1800"/>
            </a:lvl2pPr>
          </a:lstStyle>
          <a:p>
            <a:pPr lvl="0"/>
            <a:r>
              <a:rPr lang="en-US" dirty="0" smtClean="0"/>
              <a:t>Supporting headline in sentence case here </a:t>
            </a:r>
          </a:p>
          <a:p>
            <a:pPr lvl="1"/>
            <a:r>
              <a:rPr lang="en-US" dirty="0" smtClean="0"/>
              <a:t>Author/Presenter</a:t>
            </a:r>
          </a:p>
          <a:p>
            <a:pPr lvl="1"/>
            <a:r>
              <a:rPr lang="en-US" dirty="0" smtClean="0"/>
              <a:t>DD-MM-YYYY</a:t>
            </a:r>
            <a:endParaRPr lang="en-US" dirty="0"/>
          </a:p>
        </p:txBody>
      </p:sp>
    </p:spTree>
    <p:extLst>
      <p:ext uri="{BB962C8B-B14F-4D97-AF65-F5344CB8AC3E}">
        <p14:creationId xmlns="" xmlns:p14="http://schemas.microsoft.com/office/powerpoint/2010/main" val="34161258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67200" y="900000"/>
            <a:ext cx="8359200" cy="1980000"/>
          </a:xfrm>
        </p:spPr>
        <p:txBody>
          <a:bodyPr/>
          <a:lstStyle>
            <a:lvl1pPr marL="0" indent="0">
              <a:buNone/>
              <a:defRPr sz="6600">
                <a:solidFill>
                  <a:schemeClr val="bg1"/>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pic>
        <p:nvPicPr>
          <p:cNvPr id="2" name="Picture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17600" y="280580"/>
            <a:ext cx="1080000" cy="175283"/>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8" name="Content Placeholder 12"/>
          <p:cNvSpPr>
            <a:spLocks noGrp="1"/>
          </p:cNvSpPr>
          <p:nvPr>
            <p:ph sz="quarter" idx="13" hasCustomPrompt="1"/>
          </p:nvPr>
        </p:nvSpPr>
        <p:spPr>
          <a:xfrm>
            <a:off x="417600" y="3059999"/>
            <a:ext cx="8308800" cy="1576800"/>
          </a:xfrm>
        </p:spPr>
        <p:txBody>
          <a:bodyPr/>
          <a:lstStyle>
            <a:lvl1pPr marL="0" indent="0">
              <a:buNone/>
              <a:defRPr sz="1800"/>
            </a:lvl1pPr>
            <a:lvl2pPr marL="230400" indent="-228600">
              <a:buFont typeface="Arial" panose="020B0604020202020204" pitchFamily="34" charset="0"/>
              <a:buChar char="•"/>
              <a:defRPr sz="1800"/>
            </a:lvl2pPr>
          </a:lstStyle>
          <a:p>
            <a:pPr lvl="0"/>
            <a:r>
              <a:rPr lang="en-US" dirty="0" smtClean="0"/>
              <a:t>Supporting headline in sentence case here </a:t>
            </a:r>
          </a:p>
          <a:p>
            <a:pPr lvl="1"/>
            <a:r>
              <a:rPr lang="en-US" dirty="0" smtClean="0"/>
              <a:t>Author/Presenter</a:t>
            </a:r>
          </a:p>
          <a:p>
            <a:pPr lvl="1"/>
            <a:r>
              <a:rPr lang="en-US" dirty="0" smtClean="0"/>
              <a:t>DD-MM-YYYY</a:t>
            </a:r>
            <a:endParaRPr lang="en-US" dirty="0"/>
          </a:p>
        </p:txBody>
      </p:sp>
    </p:spTree>
    <p:extLst>
      <p:ext uri="{BB962C8B-B14F-4D97-AF65-F5344CB8AC3E}">
        <p14:creationId xmlns="" xmlns:p14="http://schemas.microsoft.com/office/powerpoint/2010/main" val="34161258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defRPr sz="1600">
                <a:solidFill>
                  <a:schemeClr val="bg1"/>
                </a:solidFill>
              </a:defRPr>
            </a:lvl1pPr>
            <a:lvl2pPr marL="460800">
              <a:defRPr sz="1400"/>
            </a:lvl2pPr>
            <a:lvl3pPr marL="691200" indent="-230400">
              <a:defRPr sz="1200"/>
            </a:lvl3pPr>
            <a:lvl4pPr marL="921600">
              <a:defRPr sz="1000"/>
            </a:lvl4pPr>
            <a:lvl5pPr marL="1152000">
              <a:defRPr sz="800"/>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GB" noProof="0" dirty="0"/>
          </a:p>
        </p:txBody>
      </p:sp>
      <p:sp>
        <p:nvSpPr>
          <p:cNvPr id="8" name="Title 1"/>
          <p:cNvSpPr>
            <a:spLocks noGrp="1"/>
          </p:cNvSpPr>
          <p:nvPr>
            <p:ph type="title" hasCustomPrompt="1"/>
          </p:nvPr>
        </p:nvSpPr>
        <p:spPr>
          <a:xfrm>
            <a:off x="418120" y="279249"/>
            <a:ext cx="8308800" cy="309600"/>
          </a:xfrm>
        </p:spPr>
        <p:txBody>
          <a:bodyPr/>
          <a:lstStyle>
            <a:lvl1pPr>
              <a:defRPr sz="2000" b="0">
                <a:solidFill>
                  <a:schemeClr val="bg1"/>
                </a:solidFill>
                <a:latin typeface="+mj-lt"/>
              </a:defRPr>
            </a:lvl1pPr>
          </a:lstStyle>
          <a:p>
            <a:r>
              <a:rPr lang="en-GB" noProof="0" dirty="0" smtClean="0"/>
              <a:t>Click to edit headline</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pic>
        <p:nvPicPr>
          <p:cNvPr id="10" name="Picture 9"/>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1"/>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86781237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17599" y="280799"/>
            <a:ext cx="8308800" cy="4359600"/>
          </a:xfrm>
        </p:spPr>
        <p:txBody>
          <a:bodyPr/>
          <a:lstStyle>
            <a:lvl1pPr marL="0" indent="0">
              <a:spcAft>
                <a:spcPts val="1200"/>
              </a:spcAft>
              <a:buNone/>
              <a:defRPr sz="4400" baseline="0">
                <a:solidFill>
                  <a:schemeClr val="bg1"/>
                </a:solidFill>
                <a:latin typeface="Nokia Pure Headline Ultra Light" panose="020B0204020202020204" pitchFamily="34" charset="0"/>
              </a:defRPr>
            </a:lvl1pPr>
            <a:lvl2pPr>
              <a:defRPr>
                <a:solidFill>
                  <a:schemeClr val="bg1"/>
                </a:solidFill>
                <a:latin typeface="+mn-lt"/>
              </a:defRPr>
            </a:lvl2pPr>
            <a:lvl3pPr>
              <a:defRPr>
                <a:solidFill>
                  <a:schemeClr val="bg1"/>
                </a:solidFill>
                <a:latin typeface="+mn-lt"/>
              </a:defRPr>
            </a:lvl3pPr>
          </a:lstStyle>
          <a:p>
            <a:pPr lvl="0"/>
            <a:r>
              <a:rPr lang="en-US" dirty="0" smtClean="0"/>
              <a:t>Click to edit Master text styles</a:t>
            </a:r>
          </a:p>
        </p:txBody>
      </p:sp>
      <p:pic>
        <p:nvPicPr>
          <p:cNvPr id="6" name="Picture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5"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3707302" y="2430463"/>
            <a:ext cx="1741074" cy="282575"/>
          </a:xfrm>
          <a:prstGeom prst="rect">
            <a:avLst/>
          </a:prstGeom>
        </p:spPr>
      </p:pic>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White cover Nokia Blue Black">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67200" y="900000"/>
            <a:ext cx="8308800" cy="1980000"/>
          </a:xfrm>
        </p:spPr>
        <p:txBody>
          <a:bodyPr/>
          <a:lstStyle>
            <a:lvl1pPr marL="0" indent="0">
              <a:buNone/>
              <a:defRPr sz="6600">
                <a:solidFill>
                  <a:schemeClr val="tx2"/>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6" name="Slide Number Placeholder 5"/>
          <p:cNvSpPr txBox="1">
            <a:spLocks/>
          </p:cNvSpPr>
          <p:nvPr userDrawn="1"/>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mn-lt"/>
                <a:cs typeface="Arial" panose="020B0604020202020204" pitchFamily="34" charset="0"/>
              </a:rPr>
              <a:pPr>
                <a:defRPr/>
              </a:pPr>
              <a:t>‹#›</a:t>
            </a:fld>
            <a:endParaRPr lang="en-GB" dirty="0">
              <a:solidFill>
                <a:schemeClr val="tx2"/>
              </a:solidFill>
              <a:latin typeface="+mn-lt"/>
              <a:cs typeface="Arial" panose="020B0604020202020204" pitchFamily="34" charset="0"/>
            </a:endParaRPr>
          </a:p>
        </p:txBody>
      </p:sp>
      <p:sp>
        <p:nvSpPr>
          <p:cNvPr id="8" name="TextBox 7"/>
          <p:cNvSpPr txBox="1"/>
          <p:nvPr userDrawn="1"/>
        </p:nvSpPr>
        <p:spPr>
          <a:xfrm>
            <a:off x="657000" y="4816800"/>
            <a:ext cx="1800000" cy="122237"/>
          </a:xfrm>
          <a:prstGeom prst="rect">
            <a:avLst/>
          </a:prstGeom>
          <a:noFill/>
        </p:spPr>
        <p:txBody>
          <a:bodyPr wrap="square" lIns="0" tIns="0" rIns="0" bIns="0" anchor="b">
            <a:spAutoFit/>
          </a:bodyPr>
          <a:lstStyle/>
          <a:p>
            <a:r>
              <a:rPr lang="en-GB" sz="800" dirty="0" smtClean="0">
                <a:solidFill>
                  <a:schemeClr val="tx2"/>
                </a:solidFill>
                <a:latin typeface="+mn-lt"/>
                <a:cs typeface="Arial" charset="0"/>
              </a:rPr>
              <a:t>© Nokia 2016</a:t>
            </a:r>
            <a:endParaRPr lang="en-GB" sz="800" dirty="0">
              <a:solidFill>
                <a:schemeClr val="tx2"/>
              </a:solidFill>
              <a:latin typeface="+mn-lt"/>
              <a:cs typeface="Arial" charset="0"/>
            </a:endParaRPr>
          </a:p>
        </p:txBody>
      </p:sp>
      <p:sp>
        <p:nvSpPr>
          <p:cNvPr id="14" name="Content Placeholder 11"/>
          <p:cNvSpPr>
            <a:spLocks noGrp="1"/>
          </p:cNvSpPr>
          <p:nvPr>
            <p:ph sz="quarter" idx="11" hasCustomPrompt="1"/>
          </p:nvPr>
        </p:nvSpPr>
        <p:spPr>
          <a:xfrm>
            <a:off x="417600" y="3060000"/>
            <a:ext cx="8308800" cy="1576800"/>
          </a:xfrm>
        </p:spPr>
        <p:txBody>
          <a:bodyPr/>
          <a:lstStyle>
            <a:lvl1pPr marL="0" indent="0">
              <a:buFontTx/>
              <a:buNone/>
              <a:defRPr sz="1800">
                <a:solidFill>
                  <a:schemeClr val="tx2"/>
                </a:solidFill>
              </a:defRPr>
            </a:lvl1pPr>
            <a:lvl2pPr>
              <a:defRPr sz="1800">
                <a:solidFill>
                  <a:schemeClr val="tx1"/>
                </a:solidFill>
              </a:defRPr>
            </a:lvl2pPr>
            <a:lvl3pPr marL="230400" indent="-230400">
              <a:defRPr sz="1800">
                <a:solidFill>
                  <a:schemeClr val="tx2"/>
                </a:solidFill>
              </a:defRPr>
            </a:lvl3pPr>
            <a:lvl4pPr>
              <a:defRPr sz="1800">
                <a:solidFill>
                  <a:schemeClr val="tx1"/>
                </a:solidFill>
              </a:defRPr>
            </a:lvl4pPr>
            <a:lvl5pPr>
              <a:defRPr sz="1800">
                <a:solidFill>
                  <a:schemeClr val="tx1"/>
                </a:solidFill>
              </a:defRPr>
            </a:lvl5pPr>
          </a:lstStyle>
          <a:p>
            <a:pPr lvl="0"/>
            <a:r>
              <a:rPr lang="en-US" dirty="0" smtClean="0"/>
              <a:t>White internal cover slide – Supporting headline in sentence case here</a:t>
            </a:r>
          </a:p>
          <a:p>
            <a:pPr lvl="2"/>
            <a:r>
              <a:rPr lang="en-US" dirty="0" smtClean="0"/>
              <a:t>Author/Presenter</a:t>
            </a:r>
          </a:p>
          <a:p>
            <a:pPr lvl="2"/>
            <a:r>
              <a:rPr lang="en-US" dirty="0" smtClean="0"/>
              <a:t>DD-MM-YYYY</a:t>
            </a:r>
          </a:p>
          <a:p>
            <a:pPr lvl="2"/>
            <a:endParaRPr lang="en-US" dirty="0"/>
          </a:p>
        </p:txBody>
      </p:sp>
    </p:spTree>
    <p:extLst>
      <p:ext uri="{BB962C8B-B14F-4D97-AF65-F5344CB8AC3E}">
        <p14:creationId xmlns="" xmlns:p14="http://schemas.microsoft.com/office/powerpoint/2010/main" val="20210922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4756854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32333473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SA2#117, Oct 17 – 21, 2016, Kaohsiung City, Taiwan    S2-165696</a:t>
            </a:r>
            <a:endParaRPr lang="en-US" noProof="0" dirty="0" smtClean="0">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22660057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SA2#117, Oct 17 – 21, 2016, Kaohsiung City, Taiwan    S2-165696</a:t>
            </a:r>
            <a:endParaRPr lang="en-US" noProof="0" dirty="0" smtClean="0">
              <a:cs typeface="Arial" panose="020B0604020202020204" pitchFamily="34" charset="0"/>
            </a:endParaRPr>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9604639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SA2#117, Oct 17 – 21, 2016, Kaohsiung City, Taiwan    S2-165696</a:t>
            </a:r>
            <a:endParaRPr lang="en-US" noProof="0" dirty="0" smtClean="0">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2820137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9208973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46944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0059992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mn-lt"/>
                <a:cs typeface="Arial" panose="020B0604020202020204" pitchFamily="34" charset="0"/>
              </a:rPr>
              <a:pPr>
                <a:defRPr/>
              </a:pPr>
              <a:t>‹#›</a:t>
            </a:fld>
            <a:endParaRPr lang="en-GB" dirty="0">
              <a:solidFill>
                <a:schemeClr val="tx2"/>
              </a:solidFill>
              <a:latin typeface="+mn-lt"/>
              <a:cs typeface="Arial" panose="020B0604020202020204" pitchFamily="34" charset="0"/>
            </a:endParaRP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4" r:id="rId1"/>
    <p:sldLayoutId id="2147483806" r:id="rId2"/>
    <p:sldLayoutId id="2147483816" r:id="rId3"/>
    <p:sldLayoutId id="2147483805" r:id="rId4"/>
    <p:sldLayoutId id="2147483817" r:id="rId5"/>
    <p:sldLayoutId id="2147483814" r:id="rId6"/>
    <p:sldLayoutId id="2147483818" r:id="rId7"/>
    <p:sldLayoutId id="2147483815" r:id="rId8"/>
    <p:sldLayoutId id="2147483819" r:id="rId9"/>
    <p:sldLayoutId id="2147483828" r:id="rId10"/>
  </p:sldLayoutIdLst>
  <p:timing>
    <p:tnLst>
      <p:par>
        <p:cTn id="1" dur="indefinite" restart="never" nodeType="tmRoot"/>
      </p:par>
    </p:tnLst>
  </p:timing>
  <p:hf sldNum="0" hd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155" name="Title Placeholder 1"/>
          <p:cNvSpPr>
            <a:spLocks noGrp="1"/>
          </p:cNvSpPr>
          <p:nvPr>
            <p:ph type="title"/>
          </p:nvPr>
        </p:nvSpPr>
        <p:spPr bwMode="auto">
          <a:xfrm>
            <a:off x="417513" y="280800"/>
            <a:ext cx="8308800" cy="30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0000"/>
            <a:ext cx="8308800" cy="3560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5" name="Slide Number Placeholder 5"/>
          <p:cNvSpPr txBox="1">
            <a:spLocks/>
          </p:cNvSpPr>
          <p:nvPr/>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mn-lt"/>
                <a:cs typeface="Arial" panose="020B0604020202020204" pitchFamily="34" charset="0"/>
              </a:rPr>
              <a:pPr>
                <a:defRPr/>
              </a:pPr>
              <a:t>‹#›</a:t>
            </a:fld>
            <a:endParaRPr lang="en-GB" dirty="0">
              <a:solidFill>
                <a:schemeClr val="bg1"/>
              </a:solidFill>
              <a:latin typeface="+mn-lt"/>
              <a:cs typeface="Arial" panose="020B0604020202020204" pitchFamily="34" charset="0"/>
            </a:endParaRPr>
          </a:p>
        </p:txBody>
      </p:sp>
      <p:sp>
        <p:nvSpPr>
          <p:cNvPr id="16" name="TextBox 15"/>
          <p:cNvSpPr txBox="1"/>
          <p:nvPr/>
        </p:nvSpPr>
        <p:spPr>
          <a:xfrm>
            <a:off x="657000" y="4816800"/>
            <a:ext cx="1800000" cy="122237"/>
          </a:xfrm>
          <a:prstGeom prst="rect">
            <a:avLst/>
          </a:prstGeom>
          <a:noFill/>
        </p:spPr>
        <p:txBody>
          <a:bodyPr wrap="square" lIns="0" tIns="0" rIns="0" bIns="0" anchor="b">
            <a:spAutoFit/>
          </a:bodyPr>
          <a:lstStyle/>
          <a:p>
            <a:r>
              <a:rPr lang="en-GB" sz="800" dirty="0" smtClean="0">
                <a:solidFill>
                  <a:schemeClr val="bg1"/>
                </a:solidFill>
                <a:latin typeface="+mn-lt"/>
                <a:cs typeface="Arial" charset="0"/>
              </a:rPr>
              <a:t>© Nokia 2016</a:t>
            </a:r>
            <a:endParaRPr lang="en-GB" sz="800" dirty="0">
              <a:solidFill>
                <a:schemeClr val="bg1"/>
              </a:solidFill>
              <a:latin typeface="+mn-lt"/>
              <a:cs typeface="Arial" charset="0"/>
            </a:endParaRP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08" r:id="rId3"/>
    <p:sldLayoutId id="2147483809" r:id="rId4"/>
    <p:sldLayoutId id="2147483810" r:id="rId5"/>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2000" b="0" kern="1200">
          <a:solidFill>
            <a:schemeClr val="bg1"/>
          </a:solidFill>
          <a:latin typeface="+mj-lt"/>
          <a:ea typeface="Nokia Pure Headline Ultra Light" panose="020B0204020202020204" pitchFamily="34"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1"/>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1"/>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1"/>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1"/>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56" name="Text Placeholder 2"/>
          <p:cNvSpPr>
            <a:spLocks noGrp="1"/>
          </p:cNvSpPr>
          <p:nvPr>
            <p:ph type="body" idx="1"/>
          </p:nvPr>
        </p:nvSpPr>
        <p:spPr bwMode="auto">
          <a:xfrm>
            <a:off x="417513" y="1080000"/>
            <a:ext cx="8308800" cy="3560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5" name="Slide Number Placeholder 5"/>
          <p:cNvSpPr txBox="1">
            <a:spLocks/>
          </p:cNvSpPr>
          <p:nvPr/>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mn-lt"/>
                <a:cs typeface="Arial" panose="020B0604020202020204" pitchFamily="34" charset="0"/>
              </a:rPr>
              <a:pPr>
                <a:defRPr/>
              </a:pPr>
              <a:t>‹#›</a:t>
            </a:fld>
            <a:endParaRPr lang="en-GB" dirty="0">
              <a:solidFill>
                <a:schemeClr val="bg1"/>
              </a:solidFill>
              <a:latin typeface="+mn-lt"/>
              <a:cs typeface="Arial" panose="020B0604020202020204" pitchFamily="34" charset="0"/>
            </a:endParaRPr>
          </a:p>
        </p:txBody>
      </p:sp>
      <p:sp>
        <p:nvSpPr>
          <p:cNvPr id="16" name="TextBox 15"/>
          <p:cNvSpPr txBox="1"/>
          <p:nvPr/>
        </p:nvSpPr>
        <p:spPr>
          <a:xfrm>
            <a:off x="657000" y="4816800"/>
            <a:ext cx="1800000" cy="122237"/>
          </a:xfrm>
          <a:prstGeom prst="rect">
            <a:avLst/>
          </a:prstGeom>
          <a:noFill/>
        </p:spPr>
        <p:txBody>
          <a:bodyPr wrap="square" lIns="0" tIns="0" rIns="0" bIns="0" anchor="b">
            <a:spAutoFit/>
          </a:bodyPr>
          <a:lstStyle/>
          <a:p>
            <a:r>
              <a:rPr lang="en-GB" sz="800" dirty="0" smtClean="0">
                <a:solidFill>
                  <a:schemeClr val="bg1"/>
                </a:solidFill>
                <a:latin typeface="+mn-lt"/>
                <a:cs typeface="Arial" charset="0"/>
              </a:rPr>
              <a:t>© Nokia 2016</a:t>
            </a:r>
            <a:endParaRPr lang="en-GB" sz="800" dirty="0">
              <a:solidFill>
                <a:schemeClr val="bg1"/>
              </a:solidFill>
              <a:latin typeface="+mn-lt"/>
              <a:cs typeface="Arial" charset="0"/>
            </a:endParaRP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17599" y="280799"/>
            <a:ext cx="1080000" cy="176400"/>
          </a:xfrm>
          <a:prstGeom prst="rect">
            <a:avLst/>
          </a:prstGeom>
        </p:spPr>
      </p:pic>
    </p:spTree>
    <p:extLst>
      <p:ext uri="{BB962C8B-B14F-4D97-AF65-F5344CB8AC3E}">
        <p14:creationId xmlns="" xmlns:p14="http://schemas.microsoft.com/office/powerpoint/2010/main" val="4275975784"/>
      </p:ext>
    </p:extLst>
  </p:cSld>
  <p:clrMap bg1="lt1" tx1="dk1" bg2="lt2" tx2="dk2" accent1="accent1" accent2="accent2" accent3="accent3" accent4="accent4" accent5="accent5" accent6="accent6" hlink="hlink" folHlink="folHlink"/>
  <p:sldLayoutIdLst>
    <p:sldLayoutId id="2147483827" r:id="rId1"/>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2000" b="0" kern="1200">
          <a:solidFill>
            <a:schemeClr val="bg1"/>
          </a:solidFill>
          <a:latin typeface="+mj-lt"/>
          <a:ea typeface="Nokia Pure Headline Ultra Light" panose="020B0204020202020204" pitchFamily="34"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1"/>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1"/>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1"/>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1"/>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07302" y="2430463"/>
            <a:ext cx="1741074" cy="282575"/>
          </a:xfrm>
          <a:prstGeom prst="rect">
            <a:avLst/>
          </a:prstGeom>
        </p:spPr>
      </p:pic>
    </p:spTree>
  </p:cSld>
  <p:clrMap bg1="lt1" tx1="dk1" bg2="lt2" tx2="dk2" accent1="accent1" accent2="accent2" accent3="accent3" accent4="accent4" accent5="accent5" accent6="accent6" hlink="hlink" folHlink="folHlink"/>
  <p:sldLayoutIdLst>
    <p:sldLayoutId id="2147483813" r:id="rId1"/>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08000" y="2430000"/>
            <a:ext cx="1741224" cy="284400"/>
          </a:xfrm>
          <a:prstGeom prst="rect">
            <a:avLst/>
          </a:prstGeom>
        </p:spPr>
      </p:pic>
    </p:spTree>
    <p:extLst>
      <p:ext uri="{BB962C8B-B14F-4D97-AF65-F5344CB8AC3E}">
        <p14:creationId xmlns="" xmlns:p14="http://schemas.microsoft.com/office/powerpoint/2010/main" val="1671502519"/>
      </p:ext>
    </p:extLst>
  </p:cSld>
  <p:clrMap bg1="lt1" tx1="dk1" bg2="lt2" tx2="dk2" accent1="accent1" accent2="accent2" accent3="accent3" accent4="accent4" accent5="accent5" accent6="accent6" hlink="hlink" folHlink="folHlink"/>
  <p:sldLayoutIdLst>
    <p:sldLayoutId id="2147483825" r:id="rId1"/>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noProof="0" dirty="0" smtClean="0">
                <a:solidFill>
                  <a:schemeClr val="tx1"/>
                </a:solidFill>
              </a:rPr>
              <a:t>Network slicing way forward </a:t>
            </a:r>
            <a:endParaRPr lang="en-US" noProof="0" dirty="0">
              <a:solidFill>
                <a:schemeClr val="tx1"/>
              </a:solidFill>
            </a:endParaRPr>
          </a:p>
        </p:txBody>
      </p:sp>
      <p:sp>
        <p:nvSpPr>
          <p:cNvPr id="4" name="Text Placeholder 3"/>
          <p:cNvSpPr>
            <a:spLocks noGrp="1"/>
          </p:cNvSpPr>
          <p:nvPr>
            <p:ph sz="quarter" idx="13"/>
          </p:nvPr>
        </p:nvSpPr>
        <p:spPr/>
        <p:txBody>
          <a:bodyPr/>
          <a:lstStyle/>
          <a:p>
            <a:pPr marL="285750" lvl="0" indent="-285750" eaLnBrk="1" hangingPunct="1">
              <a:defRPr/>
            </a:pPr>
            <a:r>
              <a:rPr lang="en-GB" dirty="0" smtClean="0"/>
              <a:t>Nokia, ZTE, Telecom Italia, KDDI, </a:t>
            </a:r>
            <a:r>
              <a:rPr lang="en-GB" dirty="0" err="1" smtClean="0"/>
              <a:t>Interdigital</a:t>
            </a:r>
            <a:r>
              <a:rPr lang="en-GB" dirty="0" smtClean="0"/>
              <a:t>, SAMSUNG, </a:t>
            </a:r>
            <a:r>
              <a:rPr lang="en-GB" dirty="0" smtClean="0"/>
              <a:t>ETRI, KPN</a:t>
            </a:r>
            <a:endParaRPr lang="en-US" dirty="0" smtClean="0"/>
          </a:p>
          <a:p>
            <a:pPr marL="285750" lvl="0" indent="-285750" eaLnBrk="1" hangingPunct="1">
              <a:defRPr/>
            </a:pPr>
            <a:r>
              <a:rPr lang="en-US" dirty="0" smtClean="0"/>
              <a:t>3GPP TSG SA WG2#117, Oct 17 – 21, 2016, Kaohsiung City, Taiwan</a:t>
            </a:r>
          </a:p>
          <a:p>
            <a:pPr marL="285750" lvl="0" indent="-285750" eaLnBrk="1" hangingPunct="1">
              <a:defRPr/>
            </a:pPr>
            <a:endParaRPr lang="en-GB" sz="1800" noProof="0" dirty="0" smtClean="0">
              <a:solidFill>
                <a:srgbClr val="FFFFFF"/>
              </a:solidFill>
            </a:endParaRPr>
          </a:p>
          <a:p>
            <a:pPr marL="285750" lvl="0" indent="-285750">
              <a:defRPr/>
            </a:pPr>
            <a:r>
              <a:rPr lang="en-US" b="1" dirty="0" smtClean="0"/>
              <a:t>S2-165696</a:t>
            </a:r>
            <a:endParaRPr lang="en-US" sz="1800" noProof="0" dirty="0">
              <a:solidFill>
                <a:srgbClr val="FFFFFF"/>
              </a:solidFill>
            </a:endParaRPr>
          </a:p>
        </p:txBody>
      </p:sp>
      <p:sp>
        <p:nvSpPr>
          <p:cNvPr id="5" name="Footer Placeholder 4"/>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US" dirty="0" smtClean="0">
              <a:cs typeface="Arial" panose="020B0604020202020204" pitchFamily="34" charset="0"/>
            </a:endParaRPr>
          </a:p>
        </p:txBody>
      </p:sp>
    </p:spTree>
    <p:extLst>
      <p:ext uri="{BB962C8B-B14F-4D97-AF65-F5344CB8AC3E}">
        <p14:creationId xmlns="" xmlns:p14="http://schemas.microsoft.com/office/powerpoint/2010/main" val="4212553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smtClean="0"/>
              <a:t>In roaming case if there is no roaming agreement specific for slicing with the HPLMN, the UE may use standardised MDDVs, or</a:t>
            </a:r>
          </a:p>
          <a:p>
            <a:r>
              <a:rPr lang="en-GB" dirty="0" smtClean="0"/>
              <a:t>The VPLMN assigns the UE MDDV values that are PLMN specific with a precise mapping to MDDV values in the Home (in that case the UE also needs to be aware of  which MDDV-H value maps to which MDDV-V). This means there needs to be a roaming agreement for slicing . UE needs to be aware of the mapping of MDDV-V to MDDV-H by configuration or by explicit mapping info when the MDDV-V is assigned by the VPLMN to the UE, or</a:t>
            </a:r>
          </a:p>
          <a:p>
            <a:r>
              <a:rPr lang="en-GB" dirty="0" smtClean="0"/>
              <a:t>The VPLMN has no agreement specific for slicing with HPLMN and no standardised MDDV applies: the UE is placed in default inbound roaming slice. The HPLMN CP and UP nodes are just selected based on DNN (replica of the current HPLMN routed case).</a:t>
            </a:r>
          </a:p>
          <a:p>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Roaming</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smtClean="0"/>
              <a:t>Use those documented in 6.1.2 but to be refined in normative phase </a:t>
            </a:r>
          </a:p>
          <a:p>
            <a:pPr lvl="1"/>
            <a:r>
              <a:rPr lang="en-GB" dirty="0" smtClean="0"/>
              <a:t>Temp ID CN selection stands if UE provides it</a:t>
            </a:r>
          </a:p>
          <a:p>
            <a:pPr lvl="1"/>
            <a:r>
              <a:rPr lang="en-GB" dirty="0" smtClean="0"/>
              <a:t>MDD based routing otherwise applies in the RAN</a:t>
            </a:r>
          </a:p>
          <a:p>
            <a:pPr lvl="1"/>
            <a:r>
              <a:rPr lang="en-GB" dirty="0" smtClean="0"/>
              <a:t>Attach, TAU, SM procedures will be defined in other Key issues also so we will need to have a single design and take slicing into account</a:t>
            </a:r>
          </a:p>
          <a:p>
            <a:pPr lvl="1"/>
            <a:r>
              <a:rPr lang="en-GB" dirty="0" smtClean="0"/>
              <a:t>MM and SM are separate but SM can be piggybacked on MM</a:t>
            </a:r>
          </a:p>
          <a:p>
            <a:pPr lvl="1"/>
            <a:r>
              <a:rPr lang="en-GB" dirty="0" smtClean="0"/>
              <a:t>SM messages indicate the MDDVs they relate to.</a:t>
            </a:r>
          </a:p>
          <a:p>
            <a:r>
              <a:rPr lang="en-GB" dirty="0" smtClean="0"/>
              <a:t>Addition/removal of slices again could be based on the procedures in 6.1.2 but refined in normative phase</a:t>
            </a:r>
          </a:p>
          <a:p>
            <a:pPr lvl="1"/>
            <a:r>
              <a:rPr lang="en-GB" dirty="0" smtClean="0"/>
              <a:t>We would like to allow independence of MM and SM procedures and we consider the change of slices set that are active for a UE to trigger a MM transaction. Any related SM event is either piggybacked or done separately. </a:t>
            </a:r>
          </a:p>
          <a:p>
            <a:pPr lvl="1"/>
            <a:r>
              <a:rPr lang="en-GB" dirty="0" smtClean="0"/>
              <a:t>MDD can also change upon TAU (slice is supported on a per TA granularity at least).</a:t>
            </a:r>
          </a:p>
          <a:p>
            <a:pPr lvl="1"/>
            <a:endParaRPr lang="en-GB" dirty="0" smtClean="0"/>
          </a:p>
          <a:p>
            <a:pPr lvl="1"/>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Procedures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smtClean="0"/>
              <a:t>It is in scope of RAN but at least we have to be sure RRC </a:t>
            </a:r>
            <a:r>
              <a:rPr lang="en-GB" dirty="0" err="1" smtClean="0"/>
              <a:t>ConnectionRequest</a:t>
            </a:r>
            <a:r>
              <a:rPr lang="en-GB" dirty="0" smtClean="0"/>
              <a:t> can carry the MDDVs in use by the UE so the applicable RAN part of slices will be activated</a:t>
            </a:r>
          </a:p>
          <a:p>
            <a:r>
              <a:rPr lang="en-GB" dirty="0" smtClean="0"/>
              <a:t>The CCNF may need to pass to the RAN over NG2 the Information about what slices are activated for the UE and thus confirm the UE is authorized to access these.</a:t>
            </a:r>
          </a:p>
          <a:p>
            <a:r>
              <a:rPr lang="en-GB" dirty="0" smtClean="0"/>
              <a:t>Examples of use cases (just FYI):</a:t>
            </a:r>
          </a:p>
          <a:p>
            <a:pPr lvl="1"/>
            <a:r>
              <a:rPr lang="en-GB" dirty="0" smtClean="0"/>
              <a:t>Local RAN configuration can e.g. limit the amount of resources a slice uses to e.g. 30% of the RAN node capacity (and this is enforce also at RRC connection establishment time)</a:t>
            </a:r>
          </a:p>
          <a:p>
            <a:pPr lvl="1"/>
            <a:r>
              <a:rPr lang="en-GB" dirty="0" smtClean="0"/>
              <a:t>A certain slice is allocated a minimum amount of resources and this is enforced at RRC connection establishment layer at congestion time.</a:t>
            </a:r>
          </a:p>
          <a:p>
            <a:pPr lvl="1"/>
            <a:r>
              <a:rPr lang="en-GB" dirty="0" smtClean="0"/>
              <a:t>A cell may be dedicated to e.g. a Tenant’s </a:t>
            </a:r>
            <a:r>
              <a:rPr lang="en-GB" dirty="0" smtClean="0"/>
              <a:t>slices or a slice type or even a single slice.</a:t>
            </a:r>
            <a:endParaRPr lang="en-GB" dirty="0" smtClean="0"/>
          </a:p>
          <a:p>
            <a:pPr lvl="1"/>
            <a:r>
              <a:rPr lang="en-GB" dirty="0" smtClean="0"/>
              <a:t>The RAN executes overload control procedures per Tenant ID or slice type or both based on CN trigger so it rejects RRC connection requests</a:t>
            </a:r>
          </a:p>
          <a:p>
            <a:endParaRPr lang="en-GB" dirty="0" smtClean="0"/>
          </a:p>
          <a:p>
            <a:pPr lvl="1">
              <a:buNone/>
            </a:pPr>
            <a:endParaRPr lang="en-GB" dirty="0" smtClean="0"/>
          </a:p>
          <a:p>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RAN part of Network Slicing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smtClean="0"/>
              <a:t>There is dependency on the Non 3GPP support so we should keep this open for now</a:t>
            </a:r>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Non 3GPP support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387099" y="624817"/>
            <a:ext cx="8410911" cy="3560400"/>
          </a:xfrm>
        </p:spPr>
        <p:txBody>
          <a:bodyPr/>
          <a:lstStyle/>
          <a:p>
            <a:pPr marL="342900" indent="-342900">
              <a:buFont typeface="+mj-lt"/>
              <a:buAutoNum type="alphaUcPeriod"/>
            </a:pPr>
            <a:r>
              <a:rPr lang="en-GB" sz="1100" dirty="0" smtClean="0"/>
              <a:t>Move forward with Option B type of solution in rel-15 (Group C is subsumed by Group B)</a:t>
            </a:r>
          </a:p>
          <a:p>
            <a:pPr marL="342900" indent="-342900">
              <a:buFont typeface="+mj-lt"/>
              <a:buAutoNum type="alphaUcPeriod"/>
            </a:pPr>
            <a:r>
              <a:rPr lang="en-GB" sz="1100" dirty="0" smtClean="0"/>
              <a:t>Agree we need to support simultaneous access to &gt;1 Slices per UE</a:t>
            </a:r>
          </a:p>
          <a:p>
            <a:pPr marL="342900" indent="-342900">
              <a:buFont typeface="+mj-lt"/>
              <a:buAutoNum type="alphaUcPeriod"/>
            </a:pPr>
            <a:r>
              <a:rPr lang="en-GB" sz="1100" dirty="0" smtClean="0"/>
              <a:t>Agree that we want to address the aspects of tenancy/SLA and behaviour based differentiation, so we need an MDDV</a:t>
            </a:r>
          </a:p>
          <a:p>
            <a:pPr marL="342900" indent="-342900">
              <a:buFont typeface="+mj-lt"/>
              <a:buAutoNum type="alphaUcPeriod"/>
            </a:pPr>
            <a:r>
              <a:rPr lang="en-GB" sz="1100" dirty="0" smtClean="0"/>
              <a:t>Agree that we do need to allow for standardised and non standardized MDDVs</a:t>
            </a:r>
          </a:p>
          <a:p>
            <a:pPr marL="342900" indent="-342900">
              <a:buFont typeface="+mj-lt"/>
              <a:buAutoNum type="alphaUcPeriod"/>
            </a:pPr>
            <a:r>
              <a:rPr lang="en-GB" sz="1100" dirty="0" smtClean="0"/>
              <a:t>Agree that  D+C may mean a structured MDDVs</a:t>
            </a:r>
          </a:p>
          <a:p>
            <a:pPr marL="342900" indent="-342900">
              <a:buFont typeface="+mj-lt"/>
              <a:buAutoNum type="alphaUcPeriod"/>
            </a:pPr>
            <a:r>
              <a:rPr lang="en-GB" sz="1100" dirty="0" smtClean="0"/>
              <a:t>Agree MM, AU, NSI selector at least are in the CCNF</a:t>
            </a:r>
          </a:p>
          <a:p>
            <a:pPr marL="342900" indent="-342900">
              <a:buFont typeface="+mj-lt"/>
              <a:buAutoNum type="alphaUcPeriod"/>
            </a:pPr>
            <a:r>
              <a:rPr lang="en-GB" sz="1100" dirty="0" smtClean="0"/>
              <a:t>Selection and change of CCNF is strictly under operator control</a:t>
            </a:r>
          </a:p>
          <a:p>
            <a:pPr marL="342900" indent="-342900">
              <a:buFont typeface="+mj-lt"/>
              <a:buAutoNum type="alphaUcPeriod"/>
            </a:pPr>
            <a:r>
              <a:rPr lang="en-GB" sz="1100" dirty="0" smtClean="0"/>
              <a:t>Agree that PLMN access, slice access, DNN access may require independent </a:t>
            </a:r>
            <a:r>
              <a:rPr lang="en-GB" sz="1100" dirty="0" err="1" smtClean="0"/>
              <a:t>authentication&amp;authorization</a:t>
            </a:r>
            <a:r>
              <a:rPr lang="en-GB" sz="1100" dirty="0" smtClean="0"/>
              <a:t>.</a:t>
            </a:r>
          </a:p>
          <a:p>
            <a:pPr marL="342900" indent="-342900">
              <a:buFont typeface="+mj-lt"/>
              <a:buAutoNum type="alphaUcPeriod"/>
            </a:pPr>
            <a:r>
              <a:rPr lang="en-GB" sz="1100" dirty="0" smtClean="0"/>
              <a:t>Routing in RAN of NAS signalling can be based on Temp ID or MDD. Default routing of NAS signalling applies if no specific policy is matched in RAN.</a:t>
            </a:r>
          </a:p>
          <a:p>
            <a:pPr marL="342900" indent="-342900">
              <a:buFont typeface="+mj-lt"/>
              <a:buAutoNum type="alphaUcPeriod"/>
            </a:pPr>
            <a:r>
              <a:rPr lang="en-GB" sz="1100" dirty="0" smtClean="0"/>
              <a:t>RAN and CN part of network slice are supported (for RAN slicing to work the RRC layer needs to convey the MDD)</a:t>
            </a:r>
          </a:p>
          <a:p>
            <a:pPr marL="342900" indent="-342900">
              <a:buFont typeface="+mj-lt"/>
              <a:buAutoNum type="alphaUcPeriod"/>
            </a:pPr>
            <a:r>
              <a:rPr lang="en-GB" sz="1100" dirty="0" smtClean="0"/>
              <a:t>Slice specific functions instance selection based on MDDV and other information in the CCNF</a:t>
            </a:r>
          </a:p>
          <a:p>
            <a:pPr marL="342900" indent="-342900">
              <a:buFont typeface="+mj-lt"/>
              <a:buAutoNum type="alphaUcPeriod"/>
            </a:pPr>
            <a:r>
              <a:rPr lang="en-GB" sz="1100" dirty="0" smtClean="0"/>
              <a:t>Addition/removal of MDDVs and related network slices should be supported</a:t>
            </a:r>
          </a:p>
          <a:p>
            <a:pPr marL="342900" indent="-342900">
              <a:buFont typeface="+mj-lt"/>
              <a:buAutoNum type="alphaUcPeriod"/>
            </a:pPr>
            <a:r>
              <a:rPr lang="en-GB" sz="1100" dirty="0" smtClean="0"/>
              <a:t>Roaming support may be based on roaming agreements for slicing or based on standardized MDDV only – default behaviour is no slice applies in roaming other than an inbound roamer slice.</a:t>
            </a:r>
          </a:p>
          <a:p>
            <a:pPr marL="342900" indent="-342900">
              <a:buFont typeface="+mj-lt"/>
              <a:buAutoNum type="alphaUcPeriod"/>
            </a:pPr>
            <a:r>
              <a:rPr lang="en-GB" sz="1100" dirty="0" smtClean="0"/>
              <a:t>Non 3GPP support dependent on Non 3GPP support solution for Rel-15</a:t>
            </a:r>
            <a:r>
              <a:rPr lang="en-GB" sz="1100" dirty="0" smtClean="0"/>
              <a:t>. </a:t>
            </a:r>
            <a:r>
              <a:rPr lang="en-GB" sz="1100" dirty="0" smtClean="0"/>
              <a:t>The text here above is expected to apply to 3GPP RAN only for RAN-specific aspects.</a:t>
            </a:r>
            <a:endParaRPr lang="en-GB" sz="1100" dirty="0" smtClean="0"/>
          </a:p>
          <a:p>
            <a:pPr marL="342900" indent="-342900">
              <a:buFont typeface="+mj-lt"/>
              <a:buAutoNum type="alphaUcPeriod"/>
            </a:pPr>
            <a:r>
              <a:rPr lang="en-GB" sz="1100" dirty="0" smtClean="0"/>
              <a:t>Any Further Optimisations with regard to the slicing solution should be discussed in Normative phase</a:t>
            </a:r>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Summary</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pPr algn="ctr">
              <a:buNone/>
            </a:pPr>
            <a:r>
              <a:rPr lang="en-GB" sz="8000" dirty="0" smtClean="0"/>
              <a:t>Thanks</a:t>
            </a:r>
            <a:endParaRPr lang="en-US" sz="8000"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362700" y="664364"/>
            <a:ext cx="8308800" cy="3560400"/>
          </a:xfrm>
        </p:spPr>
        <p:txBody>
          <a:bodyPr/>
          <a:lstStyle/>
          <a:p>
            <a:r>
              <a:rPr lang="en-GB" dirty="0" smtClean="0"/>
              <a:t>Provide a UE with access to a portfolio of possible Network Instances offering different Control Plane and User Plane behaviours</a:t>
            </a:r>
            <a:r>
              <a:rPr lang="en-US" dirty="0" smtClean="0"/>
              <a:t>, and different Service Levels (i.e. meeting certain SLAs which are associated to the concept of Tenancy of a Network Slice)</a:t>
            </a:r>
          </a:p>
          <a:p>
            <a:pPr lvl="1"/>
            <a:r>
              <a:rPr lang="en-GB" dirty="0" smtClean="0"/>
              <a:t>A Network Slice may use additional credentials and authentication protocol and authorization method than the one used to secure authenticated/authorized access to the PLMN</a:t>
            </a:r>
          </a:p>
          <a:p>
            <a:pPr lvl="1"/>
            <a:r>
              <a:rPr lang="en-GB" dirty="0" smtClean="0"/>
              <a:t>Inside a Network Slice, a third level of Authentication/authorization per DNN is allowed (like today we can authenticate per APN).</a:t>
            </a:r>
            <a:endParaRPr lang="en-US" dirty="0" smtClean="0"/>
          </a:p>
          <a:p>
            <a:r>
              <a:rPr lang="en-GB" dirty="0" smtClean="0"/>
              <a:t>A UE can access MULTIPLE Slice instances at the same time (these differ for behaviour or other attributes (e.g. service level)</a:t>
            </a:r>
          </a:p>
          <a:p>
            <a:pPr lvl="1"/>
            <a:r>
              <a:rPr lang="en-GB" dirty="0" smtClean="0"/>
              <a:t> this is a departure from the </a:t>
            </a:r>
            <a:r>
              <a:rPr lang="en-GB" dirty="0" err="1" smtClean="0"/>
              <a:t>eDECOR</a:t>
            </a:r>
            <a:r>
              <a:rPr lang="en-GB" dirty="0" smtClean="0"/>
              <a:t> model where a UE accesses a single DEDICATED core at a time)</a:t>
            </a:r>
          </a:p>
          <a:p>
            <a:r>
              <a:rPr lang="en-GB" dirty="0" smtClean="0"/>
              <a:t>There is a RAN part and a Core part of the Network Slice.</a:t>
            </a:r>
          </a:p>
          <a:p>
            <a:r>
              <a:rPr lang="en-GB" dirty="0" smtClean="0"/>
              <a:t>In summary: Network slicing allows to model networks as a collection of Network Slice instances that UEs can access according to subscription, capabilities and configuration, using Operator and/or third party credentials.</a:t>
            </a:r>
          </a:p>
          <a:p>
            <a:pPr>
              <a:buNone/>
            </a:pPr>
            <a:endParaRPr lang="en-GB" dirty="0" smtClean="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err="1" smtClean="0"/>
              <a:t>NextGen</a:t>
            </a:r>
            <a:r>
              <a:rPr lang="en-GB" dirty="0" smtClean="0"/>
              <a:t> Slicing Conceptual foundations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04263" y="636654"/>
            <a:ext cx="8308800" cy="3560400"/>
          </a:xfrm>
        </p:spPr>
        <p:txBody>
          <a:bodyPr/>
          <a:lstStyle/>
          <a:p>
            <a:r>
              <a:rPr lang="en-GB" dirty="0" smtClean="0"/>
              <a:t>The main attributes of </a:t>
            </a:r>
            <a:r>
              <a:rPr lang="en-GB" dirty="0" err="1" smtClean="0"/>
              <a:t>eDECOR</a:t>
            </a:r>
            <a:r>
              <a:rPr lang="en-GB" dirty="0" smtClean="0"/>
              <a:t> are:</a:t>
            </a:r>
          </a:p>
          <a:p>
            <a:pPr lvl="1"/>
            <a:r>
              <a:rPr lang="en-GB" dirty="0" err="1" smtClean="0"/>
              <a:t>Monodimensional</a:t>
            </a:r>
            <a:r>
              <a:rPr lang="en-GB" dirty="0" smtClean="0"/>
              <a:t>  and CN oriented only (</a:t>
            </a:r>
            <a:r>
              <a:rPr lang="en-GB" u="sng" dirty="0" smtClean="0"/>
              <a:t>one CN instance </a:t>
            </a:r>
            <a:r>
              <a:rPr lang="en-GB" dirty="0" smtClean="0"/>
              <a:t>per UE </a:t>
            </a:r>
            <a:r>
              <a:rPr lang="en-GB" dirty="0" err="1" smtClean="0"/>
              <a:t>modeling</a:t>
            </a:r>
            <a:r>
              <a:rPr lang="en-GB" dirty="0" smtClean="0"/>
              <a:t>)</a:t>
            </a:r>
          </a:p>
          <a:p>
            <a:pPr lvl="1"/>
            <a:r>
              <a:rPr lang="en-GB" dirty="0" smtClean="0"/>
              <a:t>Usage type/DCN-ID convey at the same time in unstructured way SLA and behavioural aspects</a:t>
            </a:r>
          </a:p>
          <a:p>
            <a:pPr lvl="2"/>
            <a:r>
              <a:rPr lang="en-GB" dirty="0" smtClean="0"/>
              <a:t>This means that if a UE uses a standard DCN-ID/Usage type identifying a certain behaviour (e.g. massive IOT), the network operator cannot at the same time use this to point to an SLA (e.g. an SLA for the </a:t>
            </a:r>
            <a:r>
              <a:rPr lang="en-GB" dirty="0" err="1" smtClean="0"/>
              <a:t>IoT</a:t>
            </a:r>
            <a:r>
              <a:rPr lang="en-GB" dirty="0" smtClean="0"/>
              <a:t> devices belonging to FedEx, or to a certain Security Agency )</a:t>
            </a:r>
          </a:p>
          <a:p>
            <a:r>
              <a:rPr lang="en-GB" dirty="0" smtClean="0"/>
              <a:t>The Main attributes of </a:t>
            </a:r>
            <a:r>
              <a:rPr lang="en-US" dirty="0" err="1" smtClean="0"/>
              <a:t>NextGen</a:t>
            </a:r>
            <a:r>
              <a:rPr lang="en-US" dirty="0" smtClean="0"/>
              <a:t> Network Slicing are:</a:t>
            </a:r>
          </a:p>
          <a:p>
            <a:pPr lvl="1"/>
            <a:r>
              <a:rPr lang="en-GB" dirty="0" smtClean="0"/>
              <a:t>Multidimensional and e2e oriented (one UE can access multiple </a:t>
            </a:r>
            <a:r>
              <a:rPr lang="en-GB" u="sng" dirty="0" smtClean="0"/>
              <a:t>Network Instances </a:t>
            </a:r>
            <a:r>
              <a:rPr lang="en-GB" dirty="0" smtClean="0"/>
              <a:t>at the same time)  Multi-tenant (some Network Slice Instances can be tenanted ) and each slice is associated to a specific Service/Usage type</a:t>
            </a:r>
          </a:p>
          <a:p>
            <a:pPr lvl="2"/>
            <a:r>
              <a:rPr lang="en-GB" dirty="0" smtClean="0"/>
              <a:t>It follows we need to allow the UE to be subscribed not to a single Usage type , rather to one or more slices it may be able to access</a:t>
            </a:r>
          </a:p>
          <a:p>
            <a:pPr lvl="2"/>
            <a:r>
              <a:rPr lang="en-GB" dirty="0" smtClean="0"/>
              <a:t>We may need to indicate which one are the default ones</a:t>
            </a:r>
          </a:p>
          <a:p>
            <a:pPr lvl="2"/>
            <a:r>
              <a:rPr lang="en-GB" dirty="0" smtClean="0"/>
              <a:t>We may need to indicate which DNNs out of a subscribed set of DNNs can be associated to a certain slice and also which of these is default DNN when related slice is active.</a:t>
            </a:r>
          </a:p>
          <a:p>
            <a:pPr lvl="1"/>
            <a:endParaRPr lang="en-GB" dirty="0" smtClean="0"/>
          </a:p>
          <a:p>
            <a:pPr lvl="1"/>
            <a:endParaRPr lang="en-GB" dirty="0" smtClean="0"/>
          </a:p>
          <a:p>
            <a:pPr lvl="1"/>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From </a:t>
            </a:r>
            <a:r>
              <a:rPr lang="en-GB" dirty="0" err="1" smtClean="0"/>
              <a:t>eDECOR</a:t>
            </a:r>
            <a:r>
              <a:rPr lang="en-GB" dirty="0" smtClean="0"/>
              <a:t> to </a:t>
            </a:r>
            <a:r>
              <a:rPr lang="en-GB" dirty="0" err="1" smtClean="0"/>
              <a:t>NextGen</a:t>
            </a:r>
            <a:r>
              <a:rPr lang="en-GB" dirty="0" smtClean="0"/>
              <a:t> Network Slicing</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err="1" smtClean="0"/>
              <a:t>eDECOR</a:t>
            </a:r>
            <a:r>
              <a:rPr lang="en-GB" dirty="0" smtClean="0"/>
              <a:t>, due to its scope, </a:t>
            </a:r>
            <a:r>
              <a:rPr lang="en-GB" dirty="0" smtClean="0"/>
              <a:t>just needed a single subscription parameter (usage type) and a single indicator from the UE (DCN-ID) to select the CN the UE needs to be allocated to</a:t>
            </a:r>
          </a:p>
          <a:p>
            <a:r>
              <a:rPr lang="en-GB" dirty="0" smtClean="0"/>
              <a:t>For Network Slicing, based on the foundations in slide 2, we need multidimensional subscription and a multidimensional indicator from the UE.</a:t>
            </a:r>
          </a:p>
          <a:p>
            <a:pPr lvl="1"/>
            <a:r>
              <a:rPr lang="en-GB" dirty="0" smtClean="0"/>
              <a:t>For the purpose of this way forward we will call them with the same name, and refer to it e.g. as Multidimensional Descriptor (MDD)</a:t>
            </a:r>
          </a:p>
          <a:p>
            <a:pPr lvl="1"/>
            <a:r>
              <a:rPr lang="en-GB" dirty="0" smtClean="0"/>
              <a:t>Each dimension of the MDD (which we call MDD Vector – MDDV) logically points to a Network Slice</a:t>
            </a:r>
          </a:p>
          <a:p>
            <a:pPr lvl="1"/>
            <a:r>
              <a:rPr lang="en-GB" dirty="0" smtClean="0"/>
              <a:t>Each MDDV is composed of two parts: </a:t>
            </a:r>
          </a:p>
          <a:p>
            <a:pPr lvl="2"/>
            <a:r>
              <a:rPr lang="en-GB" dirty="0" smtClean="0"/>
              <a:t>the </a:t>
            </a:r>
            <a:r>
              <a:rPr lang="en-GB" b="1" dirty="0" smtClean="0"/>
              <a:t>Tenant ID </a:t>
            </a:r>
            <a:r>
              <a:rPr lang="en-GB" dirty="0" smtClean="0"/>
              <a:t>(which points to the SLA aspect of the slice)</a:t>
            </a:r>
          </a:p>
          <a:p>
            <a:pPr lvl="2"/>
            <a:r>
              <a:rPr lang="en-GB" dirty="0" smtClean="0"/>
              <a:t>The </a:t>
            </a:r>
            <a:r>
              <a:rPr lang="en-GB" b="1" dirty="0" smtClean="0"/>
              <a:t>Slice Type </a:t>
            </a:r>
            <a:r>
              <a:rPr lang="en-GB" dirty="0" smtClean="0"/>
              <a:t>(which identifies the type slice the UE is going to use, based on a </a:t>
            </a:r>
            <a:r>
              <a:rPr lang="en-GB" i="1" dirty="0" smtClean="0"/>
              <a:t>functional</a:t>
            </a:r>
            <a:r>
              <a:rPr lang="en-GB" dirty="0" smtClean="0"/>
              <a:t> Network Slice Template)</a:t>
            </a:r>
          </a:p>
          <a:p>
            <a:pPr lvl="3"/>
            <a:r>
              <a:rPr lang="en-GB" dirty="0" smtClean="0"/>
              <a:t>Note: the Tenant ID and Slice type fields values in the MDDV for one slice in the HSS and in the UE are the same in the HPLMN but this may not apply in roaming case. See dedicated slide on roaming </a:t>
            </a:r>
            <a:r>
              <a:rPr lang="en-GB" dirty="0" smtClean="0"/>
              <a:t>aspects</a:t>
            </a:r>
            <a:r>
              <a:rPr lang="en-GB" dirty="0" smtClean="0"/>
              <a:t>.</a:t>
            </a:r>
            <a:endParaRPr lang="en-GB" dirty="0" smtClean="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Which parameters do we need to make </a:t>
            </a:r>
            <a:r>
              <a:rPr lang="en-GB" dirty="0" err="1" smtClean="0"/>
              <a:t>NextGen</a:t>
            </a:r>
            <a:r>
              <a:rPr lang="en-GB" dirty="0" smtClean="0"/>
              <a:t> Network slicing work</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49220" y="675673"/>
            <a:ext cx="8308800" cy="3560400"/>
          </a:xfrm>
        </p:spPr>
        <p:txBody>
          <a:bodyPr/>
          <a:lstStyle/>
          <a:p>
            <a:r>
              <a:rPr lang="en-GB" sz="1400" dirty="0" smtClean="0"/>
              <a:t>The Slice Type points to a functional template of a slice (i.e. a template that describes the specific deployable Network Functions  (i.e. network functions that deliver known feature level behaviour) that are interconnected to deliver a certain Network Instance functional capabilities set. This may have standardized values or Operator specific values.</a:t>
            </a:r>
          </a:p>
          <a:p>
            <a:r>
              <a:rPr lang="en-GB" sz="1400" dirty="0" smtClean="0"/>
              <a:t>The Tenant ID  points to an SLA definition which includes level of resources assigned to each function in the Slice Type-pointed slice template and/or other policies which may indicate preferential treatment of a slice marked with a certain Tenant ID field versus the others. </a:t>
            </a:r>
          </a:p>
          <a:p>
            <a:pPr lvl="1"/>
            <a:r>
              <a:rPr lang="en-GB" sz="1200" dirty="0" smtClean="0"/>
              <a:t>It may have standard default values e.g. to “ignore the field” or other special meanings. </a:t>
            </a:r>
          </a:p>
          <a:p>
            <a:pPr lvl="1"/>
            <a:r>
              <a:rPr lang="en-GB" sz="1200" dirty="0" smtClean="0"/>
              <a:t>This may also take regional or global standard values if certain SLAs are understood to be globally applicable for classes of users authorized to use certain slices.</a:t>
            </a:r>
          </a:p>
          <a:p>
            <a:pPr lvl="1"/>
            <a:r>
              <a:rPr lang="en-GB" sz="1200" dirty="0" smtClean="0"/>
              <a:t>One of the SLA aspects may be whether the Tenant has </a:t>
            </a:r>
            <a:r>
              <a:rPr lang="en-GB" sz="1200" dirty="0" smtClean="0"/>
              <a:t>dedicated resources or limits to </a:t>
            </a:r>
            <a:r>
              <a:rPr lang="en-GB" sz="1200" dirty="0" smtClean="0"/>
              <a:t>RAN </a:t>
            </a:r>
            <a:r>
              <a:rPr lang="en-GB" sz="1200" dirty="0" smtClean="0"/>
              <a:t>Resources usage, </a:t>
            </a:r>
            <a:r>
              <a:rPr lang="en-GB" sz="1200" dirty="0" smtClean="0"/>
              <a:t>and if so RAN rules need to be provisioned in the RAN nodes for the tenant.</a:t>
            </a:r>
          </a:p>
          <a:p>
            <a:pPr lvl="1"/>
            <a:r>
              <a:rPr lang="en-GB" sz="1200" dirty="0" smtClean="0"/>
              <a:t>In this solution we do not enter in the details of who or which organization a tenant can be, but we shall consider this as the party that has an agreement with the operator for an SLA. In a particular case this party is the operator itself who needs some SLA for a subscriber set or Application domain which could use multiple slice types.</a:t>
            </a:r>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MDDV and relation to slice templates and instances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369627" y="608946"/>
            <a:ext cx="8308800" cy="3560400"/>
          </a:xfrm>
        </p:spPr>
        <p:txBody>
          <a:bodyPr/>
          <a:lstStyle/>
          <a:p>
            <a:r>
              <a:rPr lang="en-US" sz="1000" dirty="0" smtClean="0"/>
              <a:t>Example of a structured field already used in 3GPP: </a:t>
            </a:r>
          </a:p>
          <a:p>
            <a:pPr lvl="1"/>
            <a:r>
              <a:rPr lang="en-US" sz="700" dirty="0" smtClean="0"/>
              <a:t>ARP contains 3 Mandatory IE's:</a:t>
            </a:r>
            <a:br>
              <a:rPr lang="en-US" sz="700" dirty="0" smtClean="0"/>
            </a:br>
            <a:r>
              <a:rPr lang="en-US" sz="700" dirty="0" smtClean="0"/>
              <a:t>1. Priority Level</a:t>
            </a:r>
            <a:br>
              <a:rPr lang="en-US" sz="700" dirty="0" smtClean="0"/>
            </a:br>
            <a:r>
              <a:rPr lang="en-US" sz="700" dirty="0" smtClean="0"/>
              <a:t>2. Pre-Emption Capability</a:t>
            </a:r>
            <a:br>
              <a:rPr lang="en-US" sz="700" dirty="0" smtClean="0"/>
            </a:br>
            <a:r>
              <a:rPr lang="en-US" sz="700" dirty="0" smtClean="0"/>
              <a:t>3. Pre-Emption Vulnerability</a:t>
            </a:r>
            <a:br>
              <a:rPr lang="en-US" sz="700" dirty="0" smtClean="0"/>
            </a:br>
            <a:r>
              <a:rPr lang="en-US" sz="700" dirty="0" smtClean="0"/>
              <a:t/>
            </a:r>
            <a:br>
              <a:rPr lang="en-US" sz="700" dirty="0" smtClean="0"/>
            </a:br>
            <a:r>
              <a:rPr lang="en-US" sz="700" b="1" dirty="0" smtClean="0"/>
              <a:t>Priority Level</a:t>
            </a:r>
            <a:r>
              <a:rPr lang="en-US" sz="700" dirty="0" smtClean="0"/>
              <a:t> - Range: 0 to 15</a:t>
            </a:r>
            <a:br>
              <a:rPr lang="en-US" sz="700" dirty="0" smtClean="0"/>
            </a:br>
            <a:r>
              <a:rPr lang="en-US" sz="700" dirty="0" smtClean="0"/>
              <a:t>0 - Logical Error</a:t>
            </a:r>
            <a:br>
              <a:rPr lang="en-US" sz="700" dirty="0" smtClean="0"/>
            </a:br>
            <a:r>
              <a:rPr lang="en-US" sz="700" dirty="0" smtClean="0"/>
              <a:t>1 - Highest Priority</a:t>
            </a:r>
            <a:br>
              <a:rPr lang="en-US" sz="700" dirty="0" smtClean="0"/>
            </a:br>
            <a:r>
              <a:rPr lang="en-US" sz="700" dirty="0" smtClean="0"/>
              <a:t>14 - Lowest Priority</a:t>
            </a:r>
            <a:br>
              <a:rPr lang="en-US" sz="700" dirty="0" smtClean="0"/>
            </a:br>
            <a:r>
              <a:rPr lang="en-US" sz="700" dirty="0" smtClean="0"/>
              <a:t>15 - No Priority</a:t>
            </a:r>
            <a:br>
              <a:rPr lang="en-US" sz="700" dirty="0" smtClean="0"/>
            </a:br>
            <a:r>
              <a:rPr lang="en-US" sz="700" dirty="0" smtClean="0"/>
              <a:t/>
            </a:r>
            <a:br>
              <a:rPr lang="en-US" sz="700" dirty="0" smtClean="0"/>
            </a:br>
            <a:r>
              <a:rPr lang="en-US" sz="700" b="1" dirty="0" smtClean="0"/>
              <a:t>Pre-Emption Capability</a:t>
            </a:r>
            <a:r>
              <a:rPr lang="en-US" sz="700" dirty="0" smtClean="0"/>
              <a:t/>
            </a:r>
            <a:br>
              <a:rPr lang="en-US" sz="700" dirty="0" smtClean="0"/>
            </a:br>
            <a:r>
              <a:rPr lang="en-US" sz="700" dirty="0" smtClean="0"/>
              <a:t>It has 2 Enumerated Value:</a:t>
            </a:r>
            <a:br>
              <a:rPr lang="en-US" sz="700" dirty="0" smtClean="0"/>
            </a:br>
            <a:r>
              <a:rPr lang="en-US" sz="700" dirty="0" smtClean="0"/>
              <a:t>1. shall not trigger pre-emption, - Cannot preempt other bearers during resource crunch</a:t>
            </a:r>
            <a:br>
              <a:rPr lang="en-US" sz="700" dirty="0" smtClean="0"/>
            </a:br>
            <a:r>
              <a:rPr lang="en-US" sz="700" dirty="0" smtClean="0"/>
              <a:t>2. may trigger preemption - Can </a:t>
            </a:r>
            <a:r>
              <a:rPr lang="en-US" sz="700" dirty="0" err="1" smtClean="0"/>
              <a:t>Trigget</a:t>
            </a:r>
            <a:r>
              <a:rPr lang="en-US" sz="700" dirty="0" smtClean="0"/>
              <a:t> </a:t>
            </a:r>
            <a:r>
              <a:rPr lang="en-US" sz="700" dirty="0" err="1" smtClean="0"/>
              <a:t>preemtion</a:t>
            </a:r>
            <a:r>
              <a:rPr lang="en-US" sz="700" dirty="0" smtClean="0"/>
              <a:t> of other bearers during resource crunch</a:t>
            </a:r>
            <a:br>
              <a:rPr lang="en-US" sz="700" dirty="0" smtClean="0"/>
            </a:br>
            <a:r>
              <a:rPr lang="en-US" sz="700" dirty="0" smtClean="0"/>
              <a:t/>
            </a:r>
            <a:br>
              <a:rPr lang="en-US" sz="700" dirty="0" smtClean="0"/>
            </a:br>
            <a:r>
              <a:rPr lang="en-US" sz="700" b="1" dirty="0" smtClean="0"/>
              <a:t>Pre-Emption Vulnerability</a:t>
            </a:r>
            <a:r>
              <a:rPr lang="en-US" sz="700" dirty="0" smtClean="0"/>
              <a:t/>
            </a:r>
            <a:br>
              <a:rPr lang="en-US" sz="700" dirty="0" smtClean="0"/>
            </a:br>
            <a:r>
              <a:rPr lang="en-US" sz="700" dirty="0" smtClean="0"/>
              <a:t>It has 2 Enumerated Value:</a:t>
            </a:r>
            <a:br>
              <a:rPr lang="en-US" sz="700" dirty="0" smtClean="0"/>
            </a:br>
            <a:r>
              <a:rPr lang="en-US" sz="700" dirty="0" smtClean="0"/>
              <a:t>1. not </a:t>
            </a:r>
            <a:r>
              <a:rPr lang="en-US" sz="700" dirty="0" err="1" smtClean="0"/>
              <a:t>preemptable</a:t>
            </a:r>
            <a:r>
              <a:rPr lang="en-US" sz="700" dirty="0" smtClean="0"/>
              <a:t> - This bearer cannot be pre-</a:t>
            </a:r>
            <a:r>
              <a:rPr lang="en-US" sz="700" dirty="0" err="1" smtClean="0"/>
              <a:t>emptable</a:t>
            </a:r>
            <a:r>
              <a:rPr lang="en-US" sz="700" dirty="0" smtClean="0"/>
              <a:t> by other bearers</a:t>
            </a:r>
            <a:br>
              <a:rPr lang="en-US" sz="700" dirty="0" smtClean="0"/>
            </a:br>
            <a:endParaRPr lang="en-US" sz="700" dirty="0" smtClean="0"/>
          </a:p>
          <a:p>
            <a:pPr lvl="1"/>
            <a:r>
              <a:rPr lang="en-GB" sz="700" dirty="0" smtClean="0"/>
              <a:t>These three independent spaces allow for independent setting of these and also  for standardization or customisation of the Priority level independent from the other two fields.</a:t>
            </a:r>
          </a:p>
          <a:p>
            <a:r>
              <a:rPr lang="en-GB" sz="1000" dirty="0" smtClean="0"/>
              <a:t>As we have </a:t>
            </a:r>
            <a:r>
              <a:rPr lang="en-GB" sz="1000" dirty="0" err="1" smtClean="0"/>
              <a:t>benifeted</a:t>
            </a:r>
            <a:r>
              <a:rPr lang="en-GB" sz="1000" dirty="0" smtClean="0"/>
              <a:t> from structuring ARP, b</a:t>
            </a:r>
            <a:r>
              <a:rPr lang="en-GB" sz="1000" dirty="0" smtClean="0"/>
              <a:t>y </a:t>
            </a:r>
            <a:r>
              <a:rPr lang="en-GB" sz="1000" dirty="0" smtClean="0"/>
              <a:t>the same token it is important to allow independence of the resource selection space and the Slice Template Selector spaces.</a:t>
            </a:r>
          </a:p>
          <a:p>
            <a:r>
              <a:rPr lang="en-GB" sz="1000" dirty="0" smtClean="0"/>
              <a:t>The Slice Type  can therefore be standardised or customised independently of the Tenant ID field.</a:t>
            </a:r>
          </a:p>
          <a:p>
            <a:r>
              <a:rPr lang="en-GB" sz="1000" dirty="0" smtClean="0"/>
              <a:t>The Tenant ID can also have operator specific or Standardized values.</a:t>
            </a:r>
          </a:p>
          <a:p>
            <a:r>
              <a:rPr lang="en-GB" sz="1000" dirty="0" smtClean="0"/>
              <a:t>A flat or unconstrained MDDV space DOES NOT allow this level of </a:t>
            </a:r>
            <a:r>
              <a:rPr lang="en-GB" sz="1000" dirty="0" smtClean="0"/>
              <a:t>flexibility in service creation and delivery </a:t>
            </a:r>
            <a:r>
              <a:rPr lang="en-GB" sz="1000" dirty="0" smtClean="0"/>
              <a:t>and complicates standardization efforts of its logical components. It also complicates configuration, roaming agreements and inter-PLMN/</a:t>
            </a:r>
            <a:r>
              <a:rPr lang="en-GB" sz="1000" dirty="0" err="1" smtClean="0"/>
              <a:t>intervendor</a:t>
            </a:r>
            <a:r>
              <a:rPr lang="en-GB" sz="1000" dirty="0" smtClean="0"/>
              <a:t> </a:t>
            </a:r>
            <a:r>
              <a:rPr lang="en-GB" sz="1000" dirty="0" err="1" smtClean="0"/>
              <a:t>Interop</a:t>
            </a:r>
            <a:r>
              <a:rPr lang="en-GB" sz="1000" dirty="0" smtClean="0"/>
              <a:t>.</a:t>
            </a:r>
          </a:p>
          <a:p>
            <a:endParaRPr lang="en-US" sz="1000"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Why do we need a structure in the MDDV?</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399456" y="700555"/>
            <a:ext cx="8308800" cy="3560400"/>
          </a:xfrm>
        </p:spPr>
        <p:txBody>
          <a:bodyPr/>
          <a:lstStyle/>
          <a:p>
            <a:r>
              <a:rPr lang="en-GB" sz="1200" dirty="0" smtClean="0"/>
              <a:t>Example 1: the operator support 200 SLAs for RAN part of slices and 10 types of slices</a:t>
            </a:r>
          </a:p>
          <a:p>
            <a:pPr lvl="1"/>
            <a:r>
              <a:rPr lang="en-GB" sz="1100" dirty="0" smtClean="0"/>
              <a:t>With a structured MDD we can just have 10 </a:t>
            </a:r>
            <a:r>
              <a:rPr lang="en-GB" sz="1100" dirty="0" err="1" smtClean="0"/>
              <a:t>config</a:t>
            </a:r>
            <a:r>
              <a:rPr lang="en-GB" sz="1100" dirty="0" smtClean="0"/>
              <a:t> entries for the slice types supported (describing the behaviour for each slice) and the 200 SLA RAN policy configuration.</a:t>
            </a:r>
          </a:p>
          <a:p>
            <a:pPr lvl="1"/>
            <a:r>
              <a:rPr lang="en-GB" sz="1100" dirty="0" smtClean="0"/>
              <a:t>With a flat space we need up to 2000 configuration lines if each SLA allows access to all slice types (because we would need to specify the meaning of each of the potential 2000 values including the SLA and type information in a flat manner )</a:t>
            </a:r>
          </a:p>
          <a:p>
            <a:pPr lvl="2"/>
            <a:r>
              <a:rPr lang="en-GB" sz="1050" dirty="0" smtClean="0"/>
              <a:t>Result: we have simpler RAN configuration</a:t>
            </a:r>
          </a:p>
          <a:p>
            <a:r>
              <a:rPr lang="en-GB" sz="1200" dirty="0" smtClean="0"/>
              <a:t>Example 2: we dedicate a CCNF to a Tenant ID and this tenant can use 10 slices.</a:t>
            </a:r>
          </a:p>
          <a:p>
            <a:pPr lvl="1"/>
            <a:r>
              <a:rPr lang="en-GB" sz="1100" dirty="0" smtClean="0"/>
              <a:t>With a structured MDD, as soon as the TENANT ID field in MDD matches the Tenant ID value of the particular tenant the RAN can route to the CCNF. We just need a configuration entry in RAN</a:t>
            </a:r>
          </a:p>
          <a:p>
            <a:pPr lvl="1"/>
            <a:r>
              <a:rPr lang="en-GB" sz="1100" dirty="0" smtClean="0"/>
              <a:t>With a flat space for NSSAI, we need 10 entries in the RAN routing table all pointing to the same CCNF</a:t>
            </a:r>
          </a:p>
          <a:p>
            <a:pPr lvl="2"/>
            <a:r>
              <a:rPr lang="en-GB" sz="1050" dirty="0" smtClean="0"/>
              <a:t>Result: we have smaller CCNF routing in the RAN</a:t>
            </a:r>
          </a:p>
          <a:p>
            <a:r>
              <a:rPr lang="en-GB" sz="1200" dirty="0" smtClean="0"/>
              <a:t>A cell may </a:t>
            </a:r>
            <a:r>
              <a:rPr lang="en-GB" sz="1200" dirty="0" smtClean="0"/>
              <a:t>be dedicated to </a:t>
            </a:r>
            <a:r>
              <a:rPr lang="en-GB" sz="1200" dirty="0" smtClean="0"/>
              <a:t>a </a:t>
            </a:r>
            <a:r>
              <a:rPr lang="en-GB" sz="1200" dirty="0" smtClean="0"/>
              <a:t>Tenant </a:t>
            </a:r>
            <a:r>
              <a:rPr lang="en-GB" sz="1200" dirty="0" smtClean="0"/>
              <a:t>Id </a:t>
            </a:r>
            <a:r>
              <a:rPr lang="en-GB" sz="1200" dirty="0" smtClean="0"/>
              <a:t>and so support ALL Tenant slices</a:t>
            </a:r>
          </a:p>
          <a:p>
            <a:r>
              <a:rPr lang="en-GB" sz="1200" dirty="0" smtClean="0"/>
              <a:t>A cell may be dedicated to a certain Slice type and support ALL tenants that use that slice type</a:t>
            </a:r>
            <a:endParaRPr lang="en-GB" sz="1200" dirty="0" smtClean="0"/>
          </a:p>
          <a:p>
            <a:r>
              <a:rPr lang="en-GB" sz="1200" dirty="0" smtClean="0"/>
              <a:t>RRC can reject RRC </a:t>
            </a:r>
            <a:r>
              <a:rPr lang="en-GB" sz="1200" dirty="0" err="1" smtClean="0"/>
              <a:t>ConnectionRequests</a:t>
            </a:r>
            <a:r>
              <a:rPr lang="en-GB" sz="1200" dirty="0" smtClean="0"/>
              <a:t> with a certain Tenant ID or Slice type upon CN request (without separation of tenant ID and slice type the CN may need to send many more values than just a single slice type or tenant ID (e.g. all NSSAI values that point to CNs optimised for a certain kind of slice!)</a:t>
            </a:r>
          </a:p>
          <a:p>
            <a:pPr>
              <a:buNone/>
            </a:pPr>
            <a:endParaRPr lang="en-GB" sz="1200" dirty="0" smtClean="0"/>
          </a:p>
          <a:p>
            <a:pPr lvl="1"/>
            <a:endParaRPr lang="en-US" sz="1100"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Example of why it is easier to use a structured information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05677" y="762760"/>
            <a:ext cx="8508167" cy="3560400"/>
          </a:xfrm>
        </p:spPr>
        <p:txBody>
          <a:bodyPr/>
          <a:lstStyle/>
          <a:p>
            <a:r>
              <a:rPr lang="en-GB" sz="1200" dirty="0" smtClean="0"/>
              <a:t>The UE sends in RRC Connection Requests the MDDVs of the Slices it intends to use at attach time  </a:t>
            </a:r>
          </a:p>
          <a:p>
            <a:r>
              <a:rPr lang="en-GB" sz="1200" dirty="0" smtClean="0"/>
              <a:t>In subsequent RRC Connection Requests the UE uses MDDVs that the network has returned in attach Accept, TAU accept or as a result as a MM procedure to update the MDDVs set. </a:t>
            </a:r>
          </a:p>
          <a:p>
            <a:pPr lvl="1"/>
            <a:r>
              <a:rPr lang="en-GB" sz="1100" dirty="0" smtClean="0"/>
              <a:t>The  UE and network can trigger MDD update procedures, see relevant sections in section 6.1.2.</a:t>
            </a:r>
          </a:p>
          <a:p>
            <a:pPr lvl="1"/>
            <a:r>
              <a:rPr lang="en-GB" sz="1100" dirty="0" smtClean="0"/>
              <a:t>The MDDV update procedure may trigger a CCNF change but the Operator can have strategies to minimize such changes based on tuning of CCNF selection and reselection policies.</a:t>
            </a:r>
          </a:p>
          <a:p>
            <a:r>
              <a:rPr lang="en-GB" sz="1200" dirty="0" smtClean="0"/>
              <a:t>The NAS signalling is routed based on Temp ID in RRC if it is available</a:t>
            </a:r>
          </a:p>
          <a:p>
            <a:r>
              <a:rPr lang="en-GB" sz="1200" dirty="0" smtClean="0"/>
              <a:t>If Temp ID is not available in RRC :</a:t>
            </a:r>
          </a:p>
          <a:p>
            <a:pPr lvl="1"/>
            <a:r>
              <a:rPr lang="en-GB" sz="1100" dirty="0" smtClean="0"/>
              <a:t>If Tenant ID is shared across all MDDVs then a Tenant ID only based routing rule may apply for a small set of Tenants that may need a dedicated CCNF right away without rerouting from a default CCNF. </a:t>
            </a:r>
          </a:p>
          <a:p>
            <a:pPr lvl="1"/>
            <a:r>
              <a:rPr lang="en-GB" sz="1100" dirty="0" smtClean="0"/>
              <a:t>Otherwise, routing rules may apply to route NAS signalling to CCNFs that optimally support certain Combinations of Slice Types.</a:t>
            </a:r>
            <a:r>
              <a:rPr lang="en-US" sz="1100" dirty="0" smtClean="0"/>
              <a:t> </a:t>
            </a:r>
          </a:p>
          <a:p>
            <a:pPr lvl="1"/>
            <a:r>
              <a:rPr lang="en-US" sz="1100" dirty="0" smtClean="0"/>
              <a:t>If the RAN cannot determine a match between the MDDVs provided by the UE and a dedicated CCNF, the RAN applies default routing to a default CCNF</a:t>
            </a:r>
          </a:p>
          <a:p>
            <a:r>
              <a:rPr lang="en-GB" sz="1200" dirty="0" smtClean="0"/>
              <a:t>The CCNF selected by the RAN may reassign the UE to a more optimal CCNF according to an operator policy</a:t>
            </a:r>
          </a:p>
          <a:p>
            <a:r>
              <a:rPr lang="en-GB" sz="1200" dirty="0" smtClean="0"/>
              <a:t>NAS signalling includes the MDDV(s) of the Slices it is addressing</a:t>
            </a:r>
          </a:p>
          <a:p>
            <a:pPr lvl="1"/>
            <a:r>
              <a:rPr lang="en-GB" sz="1100" dirty="0" smtClean="0"/>
              <a:t>The CCNF forwards NAS signalling to the Slice specific functions based on the MDDV in the  NAS message. The MDDV in the NAS message also allows to isolate any procedure which was slice specific from other slices.</a:t>
            </a:r>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Summary of expected  UE, RAN and Core behaviours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en-GB" dirty="0" smtClean="0"/>
              <a:t>For UEs that can be constrained to access a single slice at a time we could define a compatibility profile with </a:t>
            </a:r>
            <a:r>
              <a:rPr lang="en-GB" dirty="0" err="1" smtClean="0"/>
              <a:t>eDECOR</a:t>
            </a:r>
            <a:r>
              <a:rPr lang="en-GB" dirty="0" smtClean="0"/>
              <a:t> where the Tenant ID  field is set to a well know value identifying </a:t>
            </a:r>
            <a:r>
              <a:rPr lang="en-GB" dirty="0" err="1" smtClean="0"/>
              <a:t>eDECOR</a:t>
            </a:r>
            <a:r>
              <a:rPr lang="en-GB" dirty="0" smtClean="0"/>
              <a:t> compatibility mode and therefore the network and subscription only consider the Slice Type field (which in this case is the only field used by the RAN to route the NAS signalling to the Core network ) </a:t>
            </a:r>
          </a:p>
          <a:p>
            <a:endParaRPr lang="en-US" dirty="0"/>
          </a:p>
        </p:txBody>
      </p:sp>
      <p:sp>
        <p:nvSpPr>
          <p:cNvPr id="3" name="Footer Placeholder 2"/>
          <p:cNvSpPr>
            <a:spLocks noGrp="1"/>
          </p:cNvSpPr>
          <p:nvPr>
            <p:ph type="ftr" sz="quarter" idx="3"/>
          </p:nvPr>
        </p:nvSpPr>
        <p:spPr/>
        <p:txBody>
          <a:bodyPr/>
          <a:lstStyle/>
          <a:p>
            <a:r>
              <a:rPr lang="en-US" smtClean="0">
                <a:cs typeface="Arial" panose="020B0604020202020204" pitchFamily="34" charset="0"/>
              </a:rPr>
              <a:t>SA2#117, Oct 17 – 21, 2016, Kaohsiung City, Taiwan    S2-165696</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err="1" smtClean="0"/>
              <a:t>eDECOR</a:t>
            </a:r>
            <a:r>
              <a:rPr lang="en-GB" dirty="0" smtClean="0"/>
              <a:t> compatibility</a:t>
            </a:r>
            <a:endParaRPr lang="en-US" dirty="0"/>
          </a:p>
        </p:txBody>
      </p:sp>
    </p:spTree>
  </p:cSld>
  <p:clrMapOvr>
    <a:masterClrMapping/>
  </p:clrMapOvr>
</p:sld>
</file>

<file path=ppt/theme/theme1.xml><?xml version="1.0" encoding="utf-8"?>
<a:theme xmlns:a="http://schemas.openxmlformats.org/drawingml/2006/main" name="Nokia_Pure_PPT_CORP_V2">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err="1"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72000" tIns="72000" rIns="72000" bIns="72000" rtlCol="0">
        <a:spAutoFit/>
      </a:bodyPr>
      <a:lstStyle>
        <a:defPPr marR="0" algn="l" defTabSz="457200" rtl="0" eaLnBrk="1" fontAlgn="base" latinLnBrk="0" hangingPunct="1">
          <a:lnSpc>
            <a:spcPct val="100000"/>
          </a:lnSpc>
          <a:spcBef>
            <a:spcPts val="0"/>
          </a:spcBef>
          <a:spcAft>
            <a:spcPct val="0"/>
          </a:spcAft>
          <a:buClr>
            <a:srgbClr val="001135"/>
          </a:buClr>
          <a:buSzTx/>
          <a:tabLst/>
          <a:defRPr sz="1400" dirty="0" smtClean="0">
            <a:solidFill>
              <a:schemeClr val="tx2"/>
            </a:solidFill>
            <a:latin typeface="+mn-lt"/>
            <a:ea typeface="Nokia Pure Text" panose="020B0503020202020204" pitchFamily="34" charset="0"/>
            <a:cs typeface="Nokia Pure Headline Light"/>
          </a:defRPr>
        </a:defPPr>
      </a:lstStyle>
    </a:txDef>
  </a:objectDefaults>
  <a:extraClrSchemeLst/>
  <a:extLst>
    <a:ext uri="{05A4C25C-085E-4340-85A3-A5531E510DB2}">
      <thm15:themeFamily xmlns="" xmlns:thm15="http://schemas.microsoft.com/office/thememl/2012/main" name="Nokia_Pure_PPT_CORP_V3.1" id="{655C0B4C-DD58-4366-A06D-BF0A1B81A469}" vid="{6AA74208-B53C-4696-ADC1-7541119D5A96}"/>
    </a:ext>
  </a:extLst>
</a:theme>
</file>

<file path=ppt/theme/theme2.xml><?xml version="1.0" encoding="utf-8"?>
<a:theme xmlns:a="http://schemas.openxmlformats.org/drawingml/2006/main" name="Nokia Master Blue Background">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3175">
          <a:solidFill>
            <a:schemeClr val="bg2"/>
          </a:solidFill>
        </a:ln>
      </a:spPr>
      <a:bodyPr/>
      <a:lstStyle/>
      <a:style>
        <a:lnRef idx="1">
          <a:schemeClr val="accent3"/>
        </a:lnRef>
        <a:fillRef idx="0">
          <a:schemeClr val="accent3"/>
        </a:fillRef>
        <a:effectRef idx="0">
          <a:schemeClr val="accent3"/>
        </a:effectRef>
        <a:fontRef idx="minor">
          <a:schemeClr val="tx1"/>
        </a:fontRef>
      </a:style>
    </a:lnDef>
    <a:txDef>
      <a:spPr>
        <a:noFill/>
      </a:spPr>
      <a:bodyPr wrap="square" lIns="0" tIns="0" rIns="0" bIns="0" rtlCol="0">
        <a:spAutoFit/>
      </a:bodyPr>
      <a:lstStyle>
        <a:defPPr>
          <a:defRPr sz="900" dirty="0" err="1" smtClean="0">
            <a:latin typeface="+mn-lt"/>
          </a:defRPr>
        </a:defPPr>
      </a:lstStyle>
    </a:txDef>
  </a:objectDefaults>
  <a:extraClrSchemeLst/>
  <a:extLst>
    <a:ext uri="{05A4C25C-085E-4340-85A3-A5531E510DB2}">
      <thm15:themeFamily xmlns="" xmlns:thm15="http://schemas.microsoft.com/office/thememl/2012/main" name="Nokia_Pure_PPT_CORP_V3.1" id="{655C0B4C-DD58-4366-A06D-BF0A1B81A469}" vid="{0014268F-4AA0-40E4-9A1C-DE908DD31C6B}"/>
    </a:ext>
  </a:extLst>
</a:theme>
</file>

<file path=ppt/theme/theme3.xml><?xml version="1.0" encoding="utf-8"?>
<a:theme xmlns:a="http://schemas.openxmlformats.org/drawingml/2006/main" name="2_Nokia Master Blue Background">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3175">
          <a:solidFill>
            <a:schemeClr val="bg2"/>
          </a:solidFill>
        </a:ln>
      </a:spPr>
      <a:bodyPr/>
      <a:lstStyle/>
      <a:style>
        <a:lnRef idx="1">
          <a:schemeClr val="accent3"/>
        </a:lnRef>
        <a:fillRef idx="0">
          <a:schemeClr val="accent3"/>
        </a:fillRef>
        <a:effectRef idx="0">
          <a:schemeClr val="accent3"/>
        </a:effectRef>
        <a:fontRef idx="minor">
          <a:schemeClr val="tx1"/>
        </a:fontRef>
      </a:style>
    </a:lnDef>
    <a:txDef>
      <a:spPr>
        <a:noFill/>
      </a:spPr>
      <a:bodyPr wrap="square" lIns="0" tIns="0" rIns="0" bIns="0" rtlCol="0">
        <a:spAutoFit/>
      </a:bodyPr>
      <a:lstStyle>
        <a:defPPr>
          <a:defRPr sz="900" dirty="0" err="1" smtClean="0">
            <a:latin typeface="+mn-lt"/>
          </a:defRPr>
        </a:defPPr>
      </a:lstStyle>
    </a:txDef>
  </a:objectDefaults>
  <a:extraClrSchemeLst/>
  <a:extLst>
    <a:ext uri="{05A4C25C-085E-4340-85A3-A5531E510DB2}">
      <thm15:themeFamily xmlns="" xmlns:thm15="http://schemas.microsoft.com/office/thememl/2012/main" name="Nokia_Pure_PPT_CORP_V3.1" id="{655C0B4C-DD58-4366-A06D-BF0A1B81A469}" vid="{8F31C629-EC6E-4393-810E-F49A1DA42255}"/>
    </a:ext>
  </a:extLst>
</a:theme>
</file>

<file path=ppt/theme/theme4.xml><?xml version="1.0" encoding="utf-8"?>
<a:theme xmlns:a="http://schemas.openxmlformats.org/drawingml/2006/main" name="5. Final Slide Blue">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Nokia_Pure_PPT_CORP_V3.1" id="{655C0B4C-DD58-4366-A06D-BF0A1B81A469}" vid="{2CBD20D3-E00C-4FAE-BD3B-3916D1FEE0E6}"/>
    </a:ext>
  </a:extLst>
</a:theme>
</file>

<file path=ppt/theme/theme5.xml><?xml version="1.0" encoding="utf-8"?>
<a:theme xmlns:a="http://schemas.openxmlformats.org/drawingml/2006/main" name="6_Final Slide White">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Nokia_Pure_PPT_CORP_V3.1" id="{655C0B4C-DD58-4366-A06D-BF0A1B81A469}" vid="{AD46D50E-C031-467B-95C1-0B5C9E2FA568}"/>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Nokia_Pure_PPT_CORP_V2</Template>
  <TotalTime>0</TotalTime>
  <Words>2603</Words>
  <Application>Microsoft Office PowerPoint</Application>
  <PresentationFormat>On-screen Show (16:9)</PresentationFormat>
  <Paragraphs>132</Paragraphs>
  <Slides>15</Slides>
  <Notes>0</Notes>
  <HiddenSlides>0</HiddenSlides>
  <MMClips>0</MMClips>
  <ScaleCrop>false</ScaleCrop>
  <HeadingPairs>
    <vt:vector size="4" baseType="variant">
      <vt:variant>
        <vt:lpstr>Theme</vt:lpstr>
      </vt:variant>
      <vt:variant>
        <vt:i4>5</vt:i4>
      </vt:variant>
      <vt:variant>
        <vt:lpstr>Slide Titles</vt:lpstr>
      </vt:variant>
      <vt:variant>
        <vt:i4>15</vt:i4>
      </vt:variant>
    </vt:vector>
  </HeadingPairs>
  <TitlesOfParts>
    <vt:vector size="20" baseType="lpstr">
      <vt:lpstr>Nokia_Pure_PPT_CORP_V2</vt:lpstr>
      <vt:lpstr>Nokia Master Blue Background</vt:lpstr>
      <vt:lpstr>2_Nokia Master Blue Background</vt:lpstr>
      <vt:lpstr>5. Final Slide Blue</vt:lpstr>
      <vt:lpstr>6_Final Slide White</vt:lpstr>
      <vt:lpstr>Slide 1</vt:lpstr>
      <vt:lpstr>NextGen Slicing Conceptual foundations</vt:lpstr>
      <vt:lpstr>From eDECOR to NextGen Network Slicing</vt:lpstr>
      <vt:lpstr>Which parameters do we need to make NextGen Network slicing work</vt:lpstr>
      <vt:lpstr>MDDV and relation to slice templates and instances</vt:lpstr>
      <vt:lpstr>Why do we need a structure in the MDDV?</vt:lpstr>
      <vt:lpstr>Example of why it is easier to use a structured information</vt:lpstr>
      <vt:lpstr>Summary of expected  UE, RAN and Core behaviours</vt:lpstr>
      <vt:lpstr>eDECOR compatibility</vt:lpstr>
      <vt:lpstr>Roaming</vt:lpstr>
      <vt:lpstr>Procedures</vt:lpstr>
      <vt:lpstr>RAN part of Network Slicing </vt:lpstr>
      <vt:lpstr>Non 3GPP support</vt:lpstr>
      <vt:lpstr>Summary</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2016-06-03T10:57:14Z</dcterms:created>
  <dcterms:modified xsi:type="dcterms:W3CDTF">2016-10-11T10:32:19Z</dcterms:modified>
</cp:coreProperties>
</file>